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60" r:id="rId4"/>
    <p:sldId id="261" r:id="rId5"/>
    <p:sldId id="265" r:id="rId6"/>
    <p:sldId id="268" r:id="rId7"/>
    <p:sldId id="259" r:id="rId8"/>
    <p:sldId id="273" r:id="rId9"/>
    <p:sldId id="271" r:id="rId10"/>
    <p:sldId id="270" r:id="rId11"/>
    <p:sldId id="269" r:id="rId12"/>
    <p:sldId id="262" r:id="rId13"/>
    <p:sldId id="274" r:id="rId14"/>
    <p:sldId id="272" r:id="rId15"/>
    <p:sldId id="266" r:id="rId16"/>
    <p:sldId id="267" r:id="rId17"/>
    <p:sldId id="277" r:id="rId18"/>
    <p:sldId id="275" r:id="rId19"/>
    <p:sldId id="276" r:id="rId20"/>
    <p:sldId id="2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ACCD73-A97E-8132-6AE1-7AF1805F6270}" v="1237" dt="2026-07-26T18:19:38.952"/>
    <p1510:client id="{14382720-21CA-F540-5368-54344EA4D768}" v="62" dt="2026-07-26T05:46:37.580"/>
    <p1510:client id="{19BFB87D-544D-4577-BAAA-4B6DCEFBE02B}" v="1051" dt="2026-07-26T21:36:23.285"/>
    <p1510:client id="{2434548A-FD85-7F0C-9B8C-5E934FE63ACF}" v="14" dt="2026-07-26T05:48:14.124"/>
    <p1510:client id="{4299CDCC-6D84-8670-84C8-28110F46F172}" v="13" dt="2026-07-25T22:42:50.826"/>
    <p1510:client id="{45E69902-CBD9-F607-9B20-48FF0CE5E673}" v="903" dt="2026-07-26T04:44:12.255"/>
    <p1510:client id="{610535AF-7CE3-170E-29DF-BD7E46A20683}" v="658" dt="2026-07-26T17:48:34.369"/>
    <p1510:client id="{616B9FDF-01B3-9246-DC0F-F7DBB13B951D}" v="576" dt="2026-07-26T05:08:47.076"/>
    <p1510:client id="{6A4C1C43-6E8A-E448-2B62-184FBD4D7EC5}" v="1202" dt="2026-07-26T03:26:10.167"/>
    <p1510:client id="{8966C99E-A5FD-B3DC-9E8C-BAB2B309BDF9}" v="473" dt="2026-07-26T21:21:40.764"/>
    <p1510:client id="{897C37B6-724B-A755-BBE1-CF4275E92571}" v="695" dt="2026-07-26T16:16:58.194"/>
    <p1510:client id="{9E8F7790-7286-C5CE-1F71-E680F7C57D37}" v="2" dt="2026-07-27T01:17:08.938"/>
    <p1510:client id="{9F749298-D6ED-44D4-4F8B-858F1B7F5300}" v="1076" dt="2026-07-26T02:32:12.684"/>
    <p1510:client id="{9FC315F8-FEB8-82E9-907E-B0AAE4E95BCC}" v="407" dt="2026-07-26T05:43:40.708"/>
    <p1510:client id="{BA5FB71F-CDAC-271B-CBE2-8E76B2886F49}" v="301" dt="2026-07-26T15:11:33.483"/>
    <p1510:client id="{BABC2AD5-4038-31AB-B05C-5DF4D3EB235F}" v="1593" dt="2026-07-26T04:45:39.221"/>
    <p1510:client id="{BC0A04BC-77B0-D489-EF84-3D87ABD10C8F}" v="2371" dt="2026-07-26T03:11:03.800"/>
    <p1510:client id="{CCD0C890-00D2-EB0C-7EC4-4C4BD3C16597}" v="697" dt="2026-07-26T15:40:13.101"/>
    <p1510:client id="{D8AA33DD-A35C-B247-B6D3-CBE894788BFD}" v="2553" dt="2026-07-26T21:02:32.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051D17-3752-4B57-B073-88E0893BF4C3}" type="datetimeFigureOut">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1B0C8-CC65-437C-80CF-84DBCFDB528C}" type="slidenum">
              <a:t>‹#›</a:t>
            </a:fld>
            <a:endParaRPr lang="en-US"/>
          </a:p>
        </p:txBody>
      </p:sp>
    </p:spTree>
    <p:extLst>
      <p:ext uri="{BB962C8B-B14F-4D97-AF65-F5344CB8AC3E}">
        <p14:creationId xmlns:p14="http://schemas.microsoft.com/office/powerpoint/2010/main" val="122560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 the 1800s before the fur trade wiped out most of the beaver population in the area, the Big Hole historically had far more dammed wetlands than we see today. This allowed for abundant flora and fauna to cover the tributary landscapes.</a:t>
            </a:r>
            <a:endParaRPr lang="en-US"/>
          </a:p>
        </p:txBody>
      </p:sp>
      <p:sp>
        <p:nvSpPr>
          <p:cNvPr id="4" name="Slide Number Placeholder 3"/>
          <p:cNvSpPr>
            <a:spLocks noGrp="1"/>
          </p:cNvSpPr>
          <p:nvPr>
            <p:ph type="sldNum" sz="quarter" idx="5"/>
          </p:nvPr>
        </p:nvSpPr>
        <p:spPr/>
        <p:txBody>
          <a:bodyPr/>
          <a:lstStyle/>
          <a:p>
            <a:fld id="{2601B0C8-CC65-437C-80CF-84DBCFDB528C}" type="slidenum">
              <a:t>2</a:t>
            </a:fld>
            <a:endParaRPr lang="en-US"/>
          </a:p>
        </p:txBody>
      </p:sp>
    </p:spTree>
    <p:extLst>
      <p:ext uri="{BB962C8B-B14F-4D97-AF65-F5344CB8AC3E}">
        <p14:creationId xmlns:p14="http://schemas.microsoft.com/office/powerpoint/2010/main" val="4163344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For our project, we will construct four Beaver Dam Analogs in the first-order tributaries that flow into the third-order stream of Birch Creek. A BDA is a human-made structure that mimics a natural beaver dam to slow the flow of water while still allowing for the passage of fish. The reduced speed of the stream will allow for increased water storage in the groundwater, which can feed the Big River colder water in summer.</a:t>
            </a:r>
          </a:p>
        </p:txBody>
      </p:sp>
      <p:sp>
        <p:nvSpPr>
          <p:cNvPr id="4" name="Slide Number Placeholder 3"/>
          <p:cNvSpPr>
            <a:spLocks noGrp="1"/>
          </p:cNvSpPr>
          <p:nvPr>
            <p:ph type="sldNum" sz="quarter" idx="5"/>
          </p:nvPr>
        </p:nvSpPr>
        <p:spPr/>
        <p:txBody>
          <a:bodyPr/>
          <a:lstStyle/>
          <a:p>
            <a:fld id="{2601B0C8-CC65-437C-80CF-84DBCFDB528C}" type="slidenum">
              <a:rPr lang="en-US"/>
              <a:t>12</a:t>
            </a:fld>
            <a:endParaRPr lang="en-US"/>
          </a:p>
        </p:txBody>
      </p:sp>
    </p:spTree>
    <p:extLst>
      <p:ext uri="{BB962C8B-B14F-4D97-AF65-F5344CB8AC3E}">
        <p14:creationId xmlns:p14="http://schemas.microsoft.com/office/powerpoint/2010/main" val="4107527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Wood posts are anchored into the streambed to create a base for the structure. We would hope to use locally cut conifers as our posts to keep the landscape native. Other riparian Native plants, such as willow branches, are then woven in between the posts to create a "leaky weir". Natural sediment will collect behind the structure, reinforcing it and making it less permeable. Sometimes rocks are added at the base behind posts in faster-moving streams as reinforcement.</a:t>
            </a:r>
          </a:p>
        </p:txBody>
      </p:sp>
      <p:sp>
        <p:nvSpPr>
          <p:cNvPr id="4" name="Slide Number Placeholder 3"/>
          <p:cNvSpPr>
            <a:spLocks noGrp="1"/>
          </p:cNvSpPr>
          <p:nvPr>
            <p:ph type="sldNum" sz="quarter" idx="5"/>
          </p:nvPr>
        </p:nvSpPr>
        <p:spPr/>
        <p:txBody>
          <a:bodyPr/>
          <a:lstStyle/>
          <a:p>
            <a:fld id="{2601B0C8-CC65-437C-80CF-84DBCFDB528C}" type="slidenum">
              <a:rPr lang="en-US"/>
              <a:t>13</a:t>
            </a:fld>
            <a:endParaRPr lang="en-US"/>
          </a:p>
        </p:txBody>
      </p:sp>
    </p:spTree>
    <p:extLst>
      <p:ext uri="{BB962C8B-B14F-4D97-AF65-F5344CB8AC3E}">
        <p14:creationId xmlns:p14="http://schemas.microsoft.com/office/powerpoint/2010/main" val="918273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Beaver dam analogues will be constructed from wooden posts, native fill, and onsite angular granite, with materials transported by truck via Thief Creek, Mule Creek, and Birch Creek roads and carried the remaining distance by wheelbarrow. Because the sites are within U.S. Forest Service land and use locally sourced materials, construction logistics and transportation costs are minimized. </a:t>
            </a:r>
          </a:p>
        </p:txBody>
      </p:sp>
      <p:sp>
        <p:nvSpPr>
          <p:cNvPr id="4" name="Slide Number Placeholder 3"/>
          <p:cNvSpPr>
            <a:spLocks noGrp="1"/>
          </p:cNvSpPr>
          <p:nvPr>
            <p:ph type="sldNum" sz="quarter" idx="5"/>
          </p:nvPr>
        </p:nvSpPr>
        <p:spPr/>
        <p:txBody>
          <a:bodyPr/>
          <a:lstStyle/>
          <a:p>
            <a:fld id="{2601B0C8-CC65-437C-80CF-84DBCFDB528C}" type="slidenum">
              <a:rPr lang="en-US" smtClean="0"/>
              <a:t>14</a:t>
            </a:fld>
            <a:endParaRPr lang="en-US"/>
          </a:p>
        </p:txBody>
      </p:sp>
    </p:spTree>
    <p:extLst>
      <p:ext uri="{BB962C8B-B14F-4D97-AF65-F5344CB8AC3E}">
        <p14:creationId xmlns:p14="http://schemas.microsoft.com/office/powerpoint/2010/main" val="338874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project aims to restore the Big Hole Watershed by recharging groundwater, raising the water table, increasing cool summer baseflow, and improving wetland and aquatic biodiversity. Although, beaver dam analogues require ongoing maintenance unless beavers take them over, and a slower streamflow could raise water temperatures within Birch Creek. </a:t>
            </a:r>
          </a:p>
        </p:txBody>
      </p:sp>
      <p:sp>
        <p:nvSpPr>
          <p:cNvPr id="4" name="Slide Number Placeholder 3"/>
          <p:cNvSpPr>
            <a:spLocks noGrp="1"/>
          </p:cNvSpPr>
          <p:nvPr>
            <p:ph type="sldNum" sz="quarter" idx="5"/>
          </p:nvPr>
        </p:nvSpPr>
        <p:spPr/>
        <p:txBody>
          <a:bodyPr/>
          <a:lstStyle/>
          <a:p>
            <a:fld id="{2601B0C8-CC65-437C-80CF-84DBCFDB528C}" type="slidenum">
              <a:rPr lang="en-US" smtClean="0"/>
              <a:t>15</a:t>
            </a:fld>
            <a:endParaRPr lang="en-US"/>
          </a:p>
        </p:txBody>
      </p:sp>
    </p:spTree>
    <p:extLst>
      <p:ext uri="{BB962C8B-B14F-4D97-AF65-F5344CB8AC3E}">
        <p14:creationId xmlns:p14="http://schemas.microsoft.com/office/powerpoint/2010/main" val="1785005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dams would lead to more water, later in the season. Because of this, ranchers would benefit from increased insurance against droughts in the Eastern Valley, this is especially important in a region that uses mostly pivot irrigation instead of flooding irrigation, which won't store water. Public grazing allotments should also increase in vegetation around the wetland areas. Anglers would benefit as </a:t>
            </a:r>
            <a:r>
              <a:rPr lang="en-US" err="1">
                <a:ea typeface="Calibri"/>
                <a:cs typeface="Calibri"/>
              </a:rPr>
              <a:t>strengthed</a:t>
            </a:r>
            <a:r>
              <a:rPr lang="en-US">
                <a:ea typeface="Calibri"/>
                <a:cs typeface="Calibri"/>
              </a:rPr>
              <a:t> fish habitats will lead to less potential of river closings or restrictions on fishing during the summer months when demand for recreation is high. </a:t>
            </a:r>
          </a:p>
        </p:txBody>
      </p:sp>
      <p:sp>
        <p:nvSpPr>
          <p:cNvPr id="4" name="Slide Number Placeholder 3"/>
          <p:cNvSpPr>
            <a:spLocks noGrp="1"/>
          </p:cNvSpPr>
          <p:nvPr>
            <p:ph type="sldNum" sz="quarter" idx="5"/>
          </p:nvPr>
        </p:nvSpPr>
        <p:spPr/>
        <p:txBody>
          <a:bodyPr/>
          <a:lstStyle/>
          <a:p>
            <a:fld id="{2601B0C8-CC65-437C-80CF-84DBCFDB528C}" type="slidenum">
              <a:rPr lang="en-US"/>
              <a:t>16</a:t>
            </a:fld>
            <a:endParaRPr lang="en-US"/>
          </a:p>
        </p:txBody>
      </p:sp>
    </p:spTree>
    <p:extLst>
      <p:ext uri="{BB962C8B-B14F-4D97-AF65-F5344CB8AC3E}">
        <p14:creationId xmlns:p14="http://schemas.microsoft.com/office/powerpoint/2010/main" val="3185604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To walk you through a strategy diagram: The introduction of BDAs in the Birch creek tributaries would decrease velocity downstream, which would let the land act as a sponge to increase groundwater storage to be released later in summer. This increases summer irrigation potential in the eastern valley as well as decreasing Big hole river temperatures by increasing discharge, which will cause less stress on fish populations. Lower stream velocity also allows for wetlands to form, which will increase plant and wildlife biodiversity in the area, and hopefully restore these areas to what they once were.</a:t>
            </a:r>
          </a:p>
        </p:txBody>
      </p:sp>
      <p:sp>
        <p:nvSpPr>
          <p:cNvPr id="4" name="Slide Number Placeholder 3"/>
          <p:cNvSpPr>
            <a:spLocks noGrp="1"/>
          </p:cNvSpPr>
          <p:nvPr>
            <p:ph type="sldNum" sz="quarter" idx="5"/>
          </p:nvPr>
        </p:nvSpPr>
        <p:spPr/>
        <p:txBody>
          <a:bodyPr/>
          <a:lstStyle/>
          <a:p>
            <a:fld id="{2601B0C8-CC65-437C-80CF-84DBCFDB528C}" type="slidenum">
              <a:rPr lang="en-US"/>
              <a:t>17</a:t>
            </a:fld>
            <a:endParaRPr lang="en-US"/>
          </a:p>
        </p:txBody>
      </p:sp>
    </p:spTree>
    <p:extLst>
      <p:ext uri="{BB962C8B-B14F-4D97-AF65-F5344CB8AC3E}">
        <p14:creationId xmlns:p14="http://schemas.microsoft.com/office/powerpoint/2010/main" val="4070965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To wrap things up, we are requesting investment in our beaver dam analog project pilot, which includes building four leaky weir dams with wooden posts and woven willow supports along Birch Creek. Your support would help sustain a project that would improve wetland quality and support the aquatic ecosystem of the Big Hole Watershed for generations to come!</a:t>
            </a:r>
          </a:p>
        </p:txBody>
      </p:sp>
      <p:sp>
        <p:nvSpPr>
          <p:cNvPr id="4" name="Slide Number Placeholder 3"/>
          <p:cNvSpPr>
            <a:spLocks noGrp="1"/>
          </p:cNvSpPr>
          <p:nvPr>
            <p:ph type="sldNum" sz="quarter" idx="5"/>
          </p:nvPr>
        </p:nvSpPr>
        <p:spPr/>
        <p:txBody>
          <a:bodyPr/>
          <a:lstStyle/>
          <a:p>
            <a:fld id="{2601B0C8-CC65-437C-80CF-84DBCFDB528C}" type="slidenum">
              <a:rPr lang="en-US" smtClean="0"/>
              <a:t>18</a:t>
            </a:fld>
            <a:endParaRPr lang="en-US"/>
          </a:p>
        </p:txBody>
      </p:sp>
    </p:spTree>
    <p:extLst>
      <p:ext uri="{BB962C8B-B14F-4D97-AF65-F5344CB8AC3E}">
        <p14:creationId xmlns:p14="http://schemas.microsoft.com/office/powerpoint/2010/main" val="4224120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These wetlands were crucial to keeping water storage higher in the mountains, which provided critical habitat for fish and wildlife, as well as alleviating stress from potential drought times in the later summer months. They can provide nursery habitats, protect against erosion, and provide new recreational opportunities amongst new wildlife!</a:t>
            </a:r>
          </a:p>
        </p:txBody>
      </p:sp>
      <p:sp>
        <p:nvSpPr>
          <p:cNvPr id="4" name="Slide Number Placeholder 3"/>
          <p:cNvSpPr>
            <a:spLocks noGrp="1"/>
          </p:cNvSpPr>
          <p:nvPr>
            <p:ph type="sldNum" sz="quarter" idx="5"/>
          </p:nvPr>
        </p:nvSpPr>
        <p:spPr/>
        <p:txBody>
          <a:bodyPr/>
          <a:lstStyle/>
          <a:p>
            <a:fld id="{2601B0C8-CC65-437C-80CF-84DBCFDB528C}" type="slidenum">
              <a:t>3</a:t>
            </a:fld>
            <a:endParaRPr lang="en-US"/>
          </a:p>
        </p:txBody>
      </p:sp>
    </p:spTree>
    <p:extLst>
      <p:ext uri="{BB962C8B-B14F-4D97-AF65-F5344CB8AC3E}">
        <p14:creationId xmlns:p14="http://schemas.microsoft.com/office/powerpoint/2010/main" val="3536830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Wetlands soak up spring snowmelt that has accumulated on the high mountaintops like a sponge and raise the water table. This sponge keeps water buried and cool in a natural refrigerator until the hotter dry months of the summer where it can slowly seep back out and increase discharge while lowering temperatures. </a:t>
            </a:r>
          </a:p>
        </p:txBody>
      </p:sp>
      <p:sp>
        <p:nvSpPr>
          <p:cNvPr id="4" name="Slide Number Placeholder 3"/>
          <p:cNvSpPr>
            <a:spLocks noGrp="1"/>
          </p:cNvSpPr>
          <p:nvPr>
            <p:ph type="sldNum" sz="quarter" idx="5"/>
          </p:nvPr>
        </p:nvSpPr>
        <p:spPr/>
        <p:txBody>
          <a:bodyPr/>
          <a:lstStyle/>
          <a:p>
            <a:fld id="{2601B0C8-CC65-437C-80CF-84DBCFDB528C}" type="slidenum">
              <a:rPr lang="en-US"/>
              <a:t>4</a:t>
            </a:fld>
            <a:endParaRPr lang="en-US"/>
          </a:p>
        </p:txBody>
      </p:sp>
    </p:spTree>
    <p:extLst>
      <p:ext uri="{BB962C8B-B14F-4D97-AF65-F5344CB8AC3E}">
        <p14:creationId xmlns:p14="http://schemas.microsoft.com/office/powerpoint/2010/main" val="4238410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panose="020F0502020204030204"/>
                <a:cs typeface="Calibri" panose="020F0502020204030204"/>
              </a:rPr>
              <a:t>In addition to the loss of the beaver, Mining waste being dumped into rivers has constricted the width of rivers, making them more incised and quicker. Land development around streams has removed wetland area, and climate change has raised annual temperature which increases the rate of rock weathering in streams. This in turn increases discharge, but makes water leave the area more quickly without entering into the ground. All of these have caused discharge to increase, this allows water to quickly leave the mountains without entering into groundwater storage for later use. </a:t>
            </a:r>
          </a:p>
        </p:txBody>
      </p:sp>
      <p:sp>
        <p:nvSpPr>
          <p:cNvPr id="4" name="Slide Number Placeholder 3"/>
          <p:cNvSpPr>
            <a:spLocks noGrp="1"/>
          </p:cNvSpPr>
          <p:nvPr>
            <p:ph type="sldNum" sz="quarter" idx="5"/>
          </p:nvPr>
        </p:nvSpPr>
        <p:spPr/>
        <p:txBody>
          <a:bodyPr/>
          <a:lstStyle/>
          <a:p>
            <a:fld id="{2601B0C8-CC65-437C-80CF-84DBCFDB528C}" type="slidenum">
              <a:t>5</a:t>
            </a:fld>
            <a:endParaRPr lang="en-US"/>
          </a:p>
        </p:txBody>
      </p:sp>
    </p:spTree>
    <p:extLst>
      <p:ext uri="{BB962C8B-B14F-4D97-AF65-F5344CB8AC3E}">
        <p14:creationId xmlns:p14="http://schemas.microsoft.com/office/powerpoint/2010/main" val="246634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ea typeface="Calibri"/>
                <a:cs typeface="Calibri"/>
              </a:rPr>
              <a:t>As we can see from these plots, snow water equivalent has been declining over time in the spring while in summer, the temperatures have been getting hotter. This combinations leads to increased </a:t>
            </a:r>
            <a:r>
              <a:rPr lang="en-US" err="1">
                <a:ea typeface="Calibri"/>
                <a:cs typeface="Calibri"/>
              </a:rPr>
              <a:t>frquency</a:t>
            </a:r>
            <a:r>
              <a:rPr lang="en-US">
                <a:ea typeface="Calibri"/>
                <a:cs typeface="Calibri"/>
              </a:rPr>
              <a:t> of drought years. This means the presence of wetlands are now more crucial than ever to ensure that snowmelt is retained in spring underground to reappear during the continually extending summer months.</a:t>
            </a:r>
          </a:p>
        </p:txBody>
      </p:sp>
      <p:sp>
        <p:nvSpPr>
          <p:cNvPr id="4" name="Slide Number Placeholder 3"/>
          <p:cNvSpPr>
            <a:spLocks noGrp="1"/>
          </p:cNvSpPr>
          <p:nvPr>
            <p:ph type="sldNum" sz="quarter" idx="5"/>
          </p:nvPr>
        </p:nvSpPr>
        <p:spPr/>
        <p:txBody>
          <a:bodyPr/>
          <a:lstStyle/>
          <a:p>
            <a:fld id="{2601B0C8-CC65-437C-80CF-84DBCFDB528C}" type="slidenum">
              <a:t>6</a:t>
            </a:fld>
            <a:endParaRPr lang="en-US"/>
          </a:p>
        </p:txBody>
      </p:sp>
    </p:spTree>
    <p:extLst>
      <p:ext uri="{BB962C8B-B14F-4D97-AF65-F5344CB8AC3E}">
        <p14:creationId xmlns:p14="http://schemas.microsoft.com/office/powerpoint/2010/main" val="4048765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Birch Creek, located in the eastern valley of the Big Hole Watershed, is surrounded by extensive grazing allotments and center-pivot irrigation, and is classified as an impaired stream because it does not meet U.S. EPA water quality standards.</a:t>
            </a:r>
          </a:p>
        </p:txBody>
      </p:sp>
      <p:sp>
        <p:nvSpPr>
          <p:cNvPr id="4" name="Slide Number Placeholder 3"/>
          <p:cNvSpPr>
            <a:spLocks noGrp="1"/>
          </p:cNvSpPr>
          <p:nvPr>
            <p:ph type="sldNum" sz="quarter" idx="5"/>
          </p:nvPr>
        </p:nvSpPr>
        <p:spPr/>
        <p:txBody>
          <a:bodyPr/>
          <a:lstStyle/>
          <a:p>
            <a:fld id="{2601B0C8-CC65-437C-80CF-84DBCFDB528C}" type="slidenum">
              <a:rPr lang="en-US" smtClean="0"/>
              <a:t>8</a:t>
            </a:fld>
            <a:endParaRPr lang="en-US"/>
          </a:p>
        </p:txBody>
      </p:sp>
    </p:spTree>
    <p:extLst>
      <p:ext uri="{BB962C8B-B14F-4D97-AF65-F5344CB8AC3E}">
        <p14:creationId xmlns:p14="http://schemas.microsoft.com/office/powerpoint/2010/main" val="1516436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Big Hole Watershed is divided into five sections, with Birch Creek flowing through Section 4 before joining Section 5, where discharge has declined the most and stream temperatures are the highest. These trends are consistent with climate change, as reduced snowpack decreases streamflow, leading to warmer stream temperatures.</a:t>
            </a:r>
          </a:p>
        </p:txBody>
      </p:sp>
      <p:sp>
        <p:nvSpPr>
          <p:cNvPr id="4" name="Slide Number Placeholder 3"/>
          <p:cNvSpPr>
            <a:spLocks noGrp="1"/>
          </p:cNvSpPr>
          <p:nvPr>
            <p:ph type="sldNum" sz="quarter" idx="5"/>
          </p:nvPr>
        </p:nvSpPr>
        <p:spPr/>
        <p:txBody>
          <a:bodyPr/>
          <a:lstStyle/>
          <a:p>
            <a:fld id="{2601B0C8-CC65-437C-80CF-84DBCFDB528C}" type="slidenum">
              <a:rPr lang="en-US" smtClean="0"/>
              <a:t>9</a:t>
            </a:fld>
            <a:endParaRPr lang="en-US"/>
          </a:p>
        </p:txBody>
      </p:sp>
    </p:spTree>
    <p:extLst>
      <p:ext uri="{BB962C8B-B14F-4D97-AF65-F5344CB8AC3E}">
        <p14:creationId xmlns:p14="http://schemas.microsoft.com/office/powerpoint/2010/main" val="2963868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Stream temperature is a major concern, as Birch Creek recorded the warmest temperature of all sampled streams (15 °C on July 24, 2026), while Sections 4 and 5 reached 72–75 °F, temperatures that can stress Arctic Grayling. Because Birch Creek is a third-order stream, restoration should focus on its cooler first-order tributaries to help reduce downstream water temperatures.</a:t>
            </a:r>
          </a:p>
        </p:txBody>
      </p:sp>
      <p:sp>
        <p:nvSpPr>
          <p:cNvPr id="4" name="Slide Number Placeholder 3"/>
          <p:cNvSpPr>
            <a:spLocks noGrp="1"/>
          </p:cNvSpPr>
          <p:nvPr>
            <p:ph type="sldNum" sz="quarter" idx="5"/>
          </p:nvPr>
        </p:nvSpPr>
        <p:spPr/>
        <p:txBody>
          <a:bodyPr/>
          <a:lstStyle/>
          <a:p>
            <a:fld id="{2601B0C8-CC65-437C-80CF-84DBCFDB528C}" type="slidenum">
              <a:rPr lang="en-US" smtClean="0"/>
              <a:t>10</a:t>
            </a:fld>
            <a:endParaRPr lang="en-US"/>
          </a:p>
        </p:txBody>
      </p:sp>
    </p:spTree>
    <p:extLst>
      <p:ext uri="{BB962C8B-B14F-4D97-AF65-F5344CB8AC3E}">
        <p14:creationId xmlns:p14="http://schemas.microsoft.com/office/powerpoint/2010/main" val="3529099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Birch Creek at Farlin Mine had the highest discharge of all our sampling sites, likely because snowmelt from the Pioneer Mountains supplies a strong spring streamflow. However, rapid runoff reduces groundwater recharge, limiting cool baseflow during summer, while the surrounding limestone buffers the stream against low pH from the historic mine site. </a:t>
            </a:r>
          </a:p>
        </p:txBody>
      </p:sp>
      <p:sp>
        <p:nvSpPr>
          <p:cNvPr id="4" name="Slide Number Placeholder 3"/>
          <p:cNvSpPr>
            <a:spLocks noGrp="1"/>
          </p:cNvSpPr>
          <p:nvPr>
            <p:ph type="sldNum" sz="quarter" idx="5"/>
          </p:nvPr>
        </p:nvSpPr>
        <p:spPr/>
        <p:txBody>
          <a:bodyPr/>
          <a:lstStyle/>
          <a:p>
            <a:fld id="{2601B0C8-CC65-437C-80CF-84DBCFDB528C}" type="slidenum">
              <a:rPr lang="en-US" smtClean="0"/>
              <a:t>11</a:t>
            </a:fld>
            <a:endParaRPr lang="en-US"/>
          </a:p>
        </p:txBody>
      </p:sp>
    </p:spTree>
    <p:extLst>
      <p:ext uri="{BB962C8B-B14F-4D97-AF65-F5344CB8AC3E}">
        <p14:creationId xmlns:p14="http://schemas.microsoft.com/office/powerpoint/2010/main" val="3614999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esearchgate.net/profile/Gregory-Lewallen-2/publication/323884935_The_Beaver_Restoration_Guidebook_Working_with_Beaver_to_Restore_Streams_Wetlands_and_Floodplains_Prepared_by_US_Fish_and_Wildlife_Service_North_Pacific_Landscape_Conservation_Cooperative_Recommended_c/links/5ab186bc0f7e9b4897c39eda/The-Beaver-Restoration-Guidebook-Working-with-Beaver-to-Restore-Streams-Wetlands-and-Floodplains-Prepared-by-US-Fish-and-Wildlife-Service-North-Pacific-Landscape-Conservation-Cooperative-Recommended.pd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s://umich-my.sharepoint.com/:x:/r/personal/natasm_umich_edu/Documents/Unit4_DataFileAnalyses.xlsx?d=w911b207bef3444d9b7f0e114de2795d0&amp;csf=1&amp;web=1&amp;e=JE5ii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bhwc.org/river-conditions/" TargetMode="Externa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umich-my.sharepoint.com/:x:/r/personal/natasm_umich_edu/Documents/Unit4_DataFileAnalyses.xlsx?d=w911b207bef3444d9b7f0e114de2795d0&amp;csf=1&amp;web=1&amp;e=JE5iip"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modelmywatershed.org/analyze" TargetMode="Externa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mJHeBnMEbV4?feature=oembed" TargetMode="Externa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researchgate.net/profile/Gregory-Lewallen-2/publication/323884935_The_Beaver_Restoration_Guidebook_Working_with_Beaver_to_Restore_Streams_Wetlands_and_Floodplains_Prepared_by_US_Fish_and_Wildlife_Service_North_Pacific_Landscape_Conservation_Cooperative_Recommended_c/links/5ab186bc0f7e9b4897c39eda/The-Beaver-Restoration-Guidebook-Working-with-Beaver-to-Restore-Streams-Wetlands-and-Floodplains-Prepared-by-US-Fish-and-Wildlife-Service-North-Pacific-Landscape-Conservation-Cooperative-Recommended.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jpeg"/><Relationship Id="rId11" Type="http://schemas.openxmlformats.org/officeDocument/2006/relationships/hyperlink" Target="https://umich-my.sharepoint.com/:x:/g/personal/natasm_umich_edu/IQBNAl2_gCllQbcZPV1MJBjCAdUE3e197dTQi4BF--oKdJw?e=EjcD5o" TargetMode="External"/><Relationship Id="rId5" Type="http://schemas.openxmlformats.org/officeDocument/2006/relationships/image" Target="../media/image8.jpeg"/><Relationship Id="rId10" Type="http://schemas.openxmlformats.org/officeDocument/2006/relationships/image" Target="../media/image15.png"/><Relationship Id="rId4" Type="http://schemas.openxmlformats.org/officeDocument/2006/relationships/image" Target="../media/image7.jpe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bhwc.org/river-conditions/" TargetMode="Externa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90338" y="640080"/>
            <a:ext cx="4329099" cy="3566160"/>
          </a:xfrm>
        </p:spPr>
        <p:txBody>
          <a:bodyPr vert="horz" lIns="91440" tIns="45720" rIns="91440" bIns="45720" rtlCol="0" anchor="b">
            <a:normAutofit/>
          </a:bodyPr>
          <a:lstStyle/>
          <a:p>
            <a:pPr algn="l"/>
            <a:r>
              <a:rPr lang="en-US" sz="4200"/>
              <a:t>Low Tech, High Impact: Restoring Birch Creek with Beaver Dam Analogs</a:t>
            </a:r>
          </a:p>
        </p:txBody>
      </p:sp>
      <p:sp>
        <p:nvSpPr>
          <p:cNvPr id="3" name="Subtitle 2"/>
          <p:cNvSpPr>
            <a:spLocks noGrp="1"/>
          </p:cNvSpPr>
          <p:nvPr>
            <p:ph type="subTitle" idx="1"/>
          </p:nvPr>
        </p:nvSpPr>
        <p:spPr>
          <a:xfrm>
            <a:off x="890339" y="4636008"/>
            <a:ext cx="3734014" cy="1572768"/>
          </a:xfrm>
        </p:spPr>
        <p:txBody>
          <a:bodyPr vert="horz" lIns="91440" tIns="45720" rIns="91440" bIns="45720" rtlCol="0">
            <a:normAutofit/>
          </a:bodyPr>
          <a:lstStyle/>
          <a:p>
            <a:pPr algn="l"/>
            <a:r>
              <a:rPr lang="en-US" b="1"/>
              <a:t>Group 6 – Conservation Perspective</a:t>
            </a:r>
            <a:r>
              <a:rPr lang="en-US"/>
              <a:t>: Karina Reitz, Sophia Retten, Shaun Smith, and Trevor Heath</a:t>
            </a:r>
          </a:p>
        </p:txBody>
      </p:sp>
      <p:sp>
        <p:nvSpPr>
          <p:cNvPr id="36"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D99EA90-A571-C4F5-53AB-0DE2A6B88554}"/>
              </a:ext>
            </a:extLst>
          </p:cNvPr>
          <p:cNvPicPr>
            <a:picLocks noChangeAspect="1"/>
          </p:cNvPicPr>
          <p:nvPr/>
        </p:nvPicPr>
        <p:blipFill>
          <a:blip r:embed="rId2"/>
          <a:srcRect l="16775" r="16773"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E94F0DB1-BF24-D857-2489-36F907A5198A}"/>
              </a:ext>
            </a:extLst>
          </p:cNvPr>
          <p:cNvSpPr txBox="1"/>
          <p:nvPr/>
        </p:nvSpPr>
        <p:spPr>
          <a:xfrm>
            <a:off x="6991" y="6574872"/>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0" i="0" u="none" strike="noStrike" baseline="0">
                <a:solidFill>
                  <a:srgbClr val="000000"/>
                </a:solidFill>
                <a:latin typeface="Aptos"/>
              </a:rPr>
              <a:t>Image Source:</a:t>
            </a:r>
            <a:r>
              <a:rPr lang="en-US" sz="1200">
                <a:solidFill>
                  <a:srgbClr val="000000"/>
                </a:solidFill>
                <a:latin typeface="Aptos"/>
              </a:rPr>
              <a:t> </a:t>
            </a:r>
            <a:r>
              <a:rPr lang="en-US" sz="1200" b="0" i="0" u="sng" strike="noStrike" baseline="0">
                <a:solidFill>
                  <a:srgbClr val="467886"/>
                </a:solidFill>
                <a:latin typeface="Aptos"/>
                <a:ea typeface="Segoe UI"/>
                <a:cs typeface="Segoe UI"/>
                <a:hlinkClick r:id="rId3"/>
              </a:rPr>
              <a:t>TheBeaverRestorationGuidebook</a:t>
            </a:r>
            <a:r>
              <a:rPr sz="1200" b="0" i="0">
                <a:solidFill>
                  <a:srgbClr val="000000"/>
                </a:solidFill>
                <a:latin typeface="Aptos"/>
                <a:ea typeface="Aptos"/>
                <a:cs typeface="Aptos"/>
              </a:rPr>
              <a:t>​</a:t>
            </a:r>
            <a:endParaRPr lang="en-US"/>
          </a:p>
          <a:p>
            <a:pPr algn="ct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E6CA01B-0DEB-4E9A-9768-B728DA42C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142FBBB9-3086-62F1-881D-2035D2AE3DCF}"/>
              </a:ext>
            </a:extLst>
          </p:cNvPr>
          <p:cNvSpPr>
            <a:spLocks noGrp="1"/>
          </p:cNvSpPr>
          <p:nvPr>
            <p:ph type="title"/>
          </p:nvPr>
        </p:nvSpPr>
        <p:spPr>
          <a:xfrm>
            <a:off x="515284" y="504126"/>
            <a:ext cx="4645139" cy="1896736"/>
          </a:xfrm>
        </p:spPr>
        <p:txBody>
          <a:bodyPr vert="horz" lIns="91440" tIns="45720" rIns="91440" bIns="45720" rtlCol="0" anchor="b">
            <a:noAutofit/>
          </a:bodyPr>
          <a:lstStyle/>
          <a:p>
            <a:r>
              <a:rPr lang="en-US" sz="4000">
                <a:solidFill>
                  <a:schemeClr val="tx2"/>
                </a:solidFill>
              </a:rPr>
              <a:t>Birch Creek is the Warmest Creek Sampled</a:t>
            </a:r>
          </a:p>
        </p:txBody>
      </p:sp>
      <p:grpSp>
        <p:nvGrpSpPr>
          <p:cNvPr id="22" name="Group 21">
            <a:extLst>
              <a:ext uri="{FF2B5EF4-FFF2-40B4-BE49-F238E27FC236}">
                <a16:creationId xmlns:a16="http://schemas.microsoft.com/office/drawing/2014/main" id="{A57D8C8E-634E-4E83-9657-225A4DFE47E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155"/>
            <a:ext cx="2514948" cy="2174333"/>
            <a:chOff x="-305" y="-4155"/>
            <a:chExt cx="2514948" cy="2174333"/>
          </a:xfrm>
        </p:grpSpPr>
        <p:sp>
          <p:nvSpPr>
            <p:cNvPr id="23" name="Freeform: Shape 22">
              <a:extLst>
                <a:ext uri="{FF2B5EF4-FFF2-40B4-BE49-F238E27FC236}">
                  <a16:creationId xmlns:a16="http://schemas.microsoft.com/office/drawing/2014/main" id="{9D5D1578-BE90-4A7E-9856-BB4025E5AE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8ADDDE1-EC05-4BE5-9866-89714E0B73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A118A52-E1FF-455C-B1A1-1CF50EE0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30E1677B-677B-48F1-971D-9E7F3CA51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203AE530-7268-A36C-3527-CDF95DF4DC7D}"/>
              </a:ext>
            </a:extLst>
          </p:cNvPr>
          <p:cNvSpPr txBox="1"/>
          <p:nvPr/>
        </p:nvSpPr>
        <p:spPr>
          <a:xfrm>
            <a:off x="516270" y="2419203"/>
            <a:ext cx="4231094" cy="3941929"/>
          </a:xfrm>
          <a:prstGeom prst="rect">
            <a:avLst/>
          </a:prstGeom>
        </p:spPr>
        <p:txBody>
          <a:bodyPr vert="horz" lIns="91440" tIns="45720" rIns="91440" bIns="45720" rtlCol="0" anchor="ctr">
            <a:normAutofit/>
          </a:bodyPr>
          <a:lstStyle/>
          <a:p>
            <a:pPr marL="342900" indent="-342900">
              <a:lnSpc>
                <a:spcPct val="90000"/>
              </a:lnSpc>
              <a:spcAft>
                <a:spcPts val="600"/>
              </a:spcAft>
              <a:buFont typeface="Arial"/>
              <a:buChar char="•"/>
            </a:pPr>
            <a:r>
              <a:rPr lang="en-US" sz="2400">
                <a:solidFill>
                  <a:schemeClr val="tx2"/>
                </a:solidFill>
              </a:rPr>
              <a:t>Birch Creek below Farlin Mine experiences high temperatures </a:t>
            </a:r>
            <a:endParaRPr lang="en-US">
              <a:solidFill>
                <a:schemeClr val="tx2"/>
              </a:solidFill>
            </a:endParaRPr>
          </a:p>
          <a:p>
            <a:pPr marL="285750" indent="-285750">
              <a:lnSpc>
                <a:spcPct val="90000"/>
              </a:lnSpc>
              <a:spcAft>
                <a:spcPts val="600"/>
              </a:spcAft>
              <a:buFont typeface="Arial"/>
              <a:buChar char="•"/>
            </a:pPr>
            <a:r>
              <a:rPr lang="en-US" sz="2400">
                <a:solidFill>
                  <a:schemeClr val="tx2"/>
                </a:solidFill>
              </a:rPr>
              <a:t>Section 4 and 5 water temperatures above 70 ºF</a:t>
            </a:r>
          </a:p>
          <a:p>
            <a:pPr marL="285750" indent="-285750">
              <a:lnSpc>
                <a:spcPct val="90000"/>
              </a:lnSpc>
              <a:spcAft>
                <a:spcPts val="600"/>
              </a:spcAft>
              <a:buFont typeface="Arial"/>
              <a:buChar char="•"/>
            </a:pPr>
            <a:r>
              <a:rPr lang="en-US" sz="2400">
                <a:solidFill>
                  <a:schemeClr val="tx2"/>
                </a:solidFill>
              </a:rPr>
              <a:t>Section five is currently under Hoot Owl Restrictions (prohibits angling 2pm to Midnight)</a:t>
            </a:r>
          </a:p>
        </p:txBody>
      </p:sp>
      <p:pic>
        <p:nvPicPr>
          <p:cNvPr id="13" name="Picture 12">
            <a:extLst>
              <a:ext uri="{FF2B5EF4-FFF2-40B4-BE49-F238E27FC236}">
                <a16:creationId xmlns:a16="http://schemas.microsoft.com/office/drawing/2014/main" id="{4DD82A4E-70D3-DA68-C912-40AF9A2FD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1719" y="3192377"/>
            <a:ext cx="5857760" cy="2168171"/>
          </a:xfrm>
          <a:prstGeom prst="rect">
            <a:avLst/>
          </a:prstGeom>
        </p:spPr>
      </p:pic>
      <p:pic>
        <p:nvPicPr>
          <p:cNvPr id="15" name="Picture 14">
            <a:extLst>
              <a:ext uri="{FF2B5EF4-FFF2-40B4-BE49-F238E27FC236}">
                <a16:creationId xmlns:a16="http://schemas.microsoft.com/office/drawing/2014/main" id="{B4B8AF06-6B4E-39EF-A5F0-AA16F75FA1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1719" y="5380149"/>
            <a:ext cx="5843246" cy="1167185"/>
          </a:xfrm>
          <a:prstGeom prst="rect">
            <a:avLst/>
          </a:prstGeom>
        </p:spPr>
      </p:pic>
      <p:sp>
        <p:nvSpPr>
          <p:cNvPr id="2" name="TextBox 1">
            <a:extLst>
              <a:ext uri="{FF2B5EF4-FFF2-40B4-BE49-F238E27FC236}">
                <a16:creationId xmlns:a16="http://schemas.microsoft.com/office/drawing/2014/main" id="{AC3C3CFF-2C67-8E18-713E-B2BF7C184EDB}"/>
              </a:ext>
            </a:extLst>
          </p:cNvPr>
          <p:cNvSpPr txBox="1"/>
          <p:nvPr/>
        </p:nvSpPr>
        <p:spPr>
          <a:xfrm>
            <a:off x="5811719" y="6554840"/>
            <a:ext cx="5243662" cy="276999"/>
          </a:xfrm>
          <a:prstGeom prst="rect">
            <a:avLst/>
          </a:prstGeom>
          <a:noFill/>
        </p:spPr>
        <p:txBody>
          <a:bodyPr wrap="square" lIns="91440" tIns="45720" rIns="91440" bIns="45720" rtlCol="0" anchor="t">
            <a:spAutoFit/>
          </a:bodyPr>
          <a:lstStyle/>
          <a:p>
            <a:r>
              <a:rPr lang="en-US" sz="1200"/>
              <a:t>Image Data Source: Big Hole Section Restrictions, </a:t>
            </a:r>
            <a:r>
              <a:rPr lang="en-US" sz="1200">
                <a:hlinkClick r:id="rId5"/>
              </a:rPr>
              <a:t>bhwc.org/riverconditions/</a:t>
            </a:r>
            <a:r>
              <a:rPr lang="en-US" sz="1200"/>
              <a:t>  </a:t>
            </a:r>
          </a:p>
        </p:txBody>
      </p:sp>
      <p:pic>
        <p:nvPicPr>
          <p:cNvPr id="7" name="Picture 6">
            <a:extLst>
              <a:ext uri="{FF2B5EF4-FFF2-40B4-BE49-F238E27FC236}">
                <a16:creationId xmlns:a16="http://schemas.microsoft.com/office/drawing/2014/main" id="{A2FF491C-EACA-A975-74D2-2F7A8CCB48CC}"/>
              </a:ext>
            </a:extLst>
          </p:cNvPr>
          <p:cNvPicPr>
            <a:picLocks noChangeAspect="1"/>
          </p:cNvPicPr>
          <p:nvPr/>
        </p:nvPicPr>
        <p:blipFill>
          <a:blip r:embed="rId6"/>
          <a:stretch>
            <a:fillRect/>
          </a:stretch>
        </p:blipFill>
        <p:spPr>
          <a:xfrm>
            <a:off x="5811719" y="150629"/>
            <a:ext cx="5243662" cy="2612043"/>
          </a:xfrm>
          <a:prstGeom prst="rect">
            <a:avLst/>
          </a:prstGeom>
        </p:spPr>
      </p:pic>
      <p:sp>
        <p:nvSpPr>
          <p:cNvPr id="14" name="TextBox 13">
            <a:extLst>
              <a:ext uri="{FF2B5EF4-FFF2-40B4-BE49-F238E27FC236}">
                <a16:creationId xmlns:a16="http://schemas.microsoft.com/office/drawing/2014/main" id="{8BD31C2A-077F-B8B1-35CC-1520CC89DBA4}"/>
              </a:ext>
            </a:extLst>
          </p:cNvPr>
          <p:cNvSpPr txBox="1"/>
          <p:nvPr/>
        </p:nvSpPr>
        <p:spPr>
          <a:xfrm>
            <a:off x="5811719" y="2839025"/>
            <a:ext cx="4156834" cy="276999"/>
          </a:xfrm>
          <a:prstGeom prst="rect">
            <a:avLst/>
          </a:prstGeom>
          <a:noFill/>
        </p:spPr>
        <p:txBody>
          <a:bodyPr wrap="square" rtlCol="0">
            <a:spAutoFit/>
          </a:bodyPr>
          <a:lstStyle/>
          <a:p>
            <a:r>
              <a:rPr lang="en-US" sz="1200">
                <a:solidFill>
                  <a:schemeClr val="dk1"/>
                </a:solidFill>
              </a:rPr>
              <a:t>Data file with plots: </a:t>
            </a:r>
            <a:r>
              <a:rPr lang="en-US" sz="1200">
                <a:hlinkClick r:id="rId7"/>
              </a:rPr>
              <a:t>Unit4_DataFileAnalyses.xlsx</a:t>
            </a:r>
            <a:endParaRPr lang="en-US" sz="1200"/>
          </a:p>
        </p:txBody>
      </p:sp>
    </p:spTree>
    <p:extLst>
      <p:ext uri="{BB962C8B-B14F-4D97-AF65-F5344CB8AC3E}">
        <p14:creationId xmlns:p14="http://schemas.microsoft.com/office/powerpoint/2010/main" val="2508657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DBD5-88AB-0936-A696-46AD057382B6}"/>
              </a:ext>
            </a:extLst>
          </p:cNvPr>
          <p:cNvSpPr>
            <a:spLocks noGrp="1"/>
          </p:cNvSpPr>
          <p:nvPr>
            <p:ph type="title"/>
          </p:nvPr>
        </p:nvSpPr>
        <p:spPr>
          <a:xfrm>
            <a:off x="685800" y="561068"/>
            <a:ext cx="10358362" cy="509135"/>
          </a:xfrm>
        </p:spPr>
        <p:txBody>
          <a:bodyPr>
            <a:normAutofit fontScale="90000"/>
          </a:bodyPr>
          <a:lstStyle/>
          <a:p>
            <a:r>
              <a:rPr lang="en-US"/>
              <a:t>Birch Creek as an Ideal Pilot Location</a:t>
            </a:r>
          </a:p>
        </p:txBody>
      </p:sp>
      <p:sp>
        <p:nvSpPr>
          <p:cNvPr id="9" name="TextBox 8">
            <a:extLst>
              <a:ext uri="{FF2B5EF4-FFF2-40B4-BE49-F238E27FC236}">
                <a16:creationId xmlns:a16="http://schemas.microsoft.com/office/drawing/2014/main" id="{D7E73EBF-072A-0721-D00D-8A10A7728723}"/>
              </a:ext>
            </a:extLst>
          </p:cNvPr>
          <p:cNvSpPr txBox="1"/>
          <p:nvPr/>
        </p:nvSpPr>
        <p:spPr>
          <a:xfrm>
            <a:off x="685209" y="4477488"/>
            <a:ext cx="908729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Birch Creek's high discharge and favorable geography make it a great pilot location for lowering temperatures in Big Hole River Zones 4 and 5, as well as:</a:t>
            </a:r>
          </a:p>
          <a:p>
            <a:pPr marL="285750" indent="-285750">
              <a:buFont typeface="Arial"/>
              <a:buChar char="•"/>
            </a:pPr>
            <a:r>
              <a:rPr lang="en-US"/>
              <a:t>Although it passes through an old mine site, the carbonate base of the mountain allows it to buffer against potentially harmful pH changes</a:t>
            </a:r>
          </a:p>
          <a:p>
            <a:pPr marL="285750" indent="-285750">
              <a:buFont typeface="Arial"/>
              <a:buChar char="•"/>
            </a:pPr>
            <a:r>
              <a:rPr lang="en-US"/>
              <a:t>The creek flows into Sections 4 and 5 of the Big Hole River, which are more sensitive to drought conditions</a:t>
            </a:r>
          </a:p>
          <a:p>
            <a:pPr marL="285750" indent="-285750">
              <a:buFont typeface="Arial"/>
              <a:buChar char="•"/>
            </a:pPr>
            <a:r>
              <a:rPr lang="en-US"/>
              <a:t>Birch Creek measured the highest discharge of all creeks sampled</a:t>
            </a:r>
          </a:p>
          <a:p>
            <a:endParaRPr lang="en-US"/>
          </a:p>
        </p:txBody>
      </p:sp>
      <p:pic>
        <p:nvPicPr>
          <p:cNvPr id="4" name="Picture 3">
            <a:extLst>
              <a:ext uri="{FF2B5EF4-FFF2-40B4-BE49-F238E27FC236}">
                <a16:creationId xmlns:a16="http://schemas.microsoft.com/office/drawing/2014/main" id="{33DC6A20-02A3-5CB9-3C9D-F2D8D4A35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9518" y="1237284"/>
            <a:ext cx="4008329" cy="2865923"/>
          </a:xfrm>
          <a:prstGeom prst="rect">
            <a:avLst/>
          </a:prstGeom>
        </p:spPr>
      </p:pic>
      <p:sp>
        <p:nvSpPr>
          <p:cNvPr id="5" name="TextBox 4">
            <a:extLst>
              <a:ext uri="{FF2B5EF4-FFF2-40B4-BE49-F238E27FC236}">
                <a16:creationId xmlns:a16="http://schemas.microsoft.com/office/drawing/2014/main" id="{066A5E5F-9AA9-81F1-1F45-F903C19443F8}"/>
              </a:ext>
            </a:extLst>
          </p:cNvPr>
          <p:cNvSpPr txBox="1"/>
          <p:nvPr/>
        </p:nvSpPr>
        <p:spPr>
          <a:xfrm>
            <a:off x="685374" y="4206800"/>
            <a:ext cx="4156834" cy="276999"/>
          </a:xfrm>
          <a:prstGeom prst="rect">
            <a:avLst/>
          </a:prstGeom>
          <a:noFill/>
        </p:spPr>
        <p:txBody>
          <a:bodyPr wrap="square" rtlCol="0">
            <a:spAutoFit/>
          </a:bodyPr>
          <a:lstStyle/>
          <a:p>
            <a:r>
              <a:rPr lang="en-US" sz="1200">
                <a:solidFill>
                  <a:schemeClr val="dk1"/>
                </a:solidFill>
              </a:rPr>
              <a:t>Data file with plots: </a:t>
            </a:r>
            <a:r>
              <a:rPr lang="en-US" sz="1200">
                <a:hlinkClick r:id="rId4"/>
              </a:rPr>
              <a:t>Unit4_DataFileAnalyses.xlsx</a:t>
            </a:r>
            <a:endParaRPr lang="en-US" sz="1200"/>
          </a:p>
        </p:txBody>
      </p:sp>
      <p:sp>
        <p:nvSpPr>
          <p:cNvPr id="6" name="TextBox 5">
            <a:extLst>
              <a:ext uri="{FF2B5EF4-FFF2-40B4-BE49-F238E27FC236}">
                <a16:creationId xmlns:a16="http://schemas.microsoft.com/office/drawing/2014/main" id="{1EC9A848-3A3F-28F3-C89B-B3A9A2A77F61}"/>
              </a:ext>
            </a:extLst>
          </p:cNvPr>
          <p:cNvSpPr txBox="1"/>
          <p:nvPr/>
        </p:nvSpPr>
        <p:spPr>
          <a:xfrm>
            <a:off x="7540599" y="4206799"/>
            <a:ext cx="4380540" cy="276999"/>
          </a:xfrm>
          <a:prstGeom prst="rect">
            <a:avLst/>
          </a:prstGeom>
          <a:noFill/>
        </p:spPr>
        <p:txBody>
          <a:bodyPr wrap="square" lIns="91440" tIns="45720" rIns="91440" bIns="45720" rtlCol="0" anchor="t">
            <a:spAutoFit/>
          </a:bodyPr>
          <a:lstStyle/>
          <a:p>
            <a:r>
              <a:rPr lang="en-US" sz="1200">
                <a:solidFill>
                  <a:schemeClr val="dk1"/>
                </a:solidFill>
              </a:rPr>
              <a:t>Image Source: Google Earth capture, "Earth 450 Final Project"</a:t>
            </a:r>
          </a:p>
        </p:txBody>
      </p:sp>
      <p:pic>
        <p:nvPicPr>
          <p:cNvPr id="13" name="Picture 12">
            <a:extLst>
              <a:ext uri="{FF2B5EF4-FFF2-40B4-BE49-F238E27FC236}">
                <a16:creationId xmlns:a16="http://schemas.microsoft.com/office/drawing/2014/main" id="{80E5281E-A23C-B099-1ABE-059F2534ABE7}"/>
              </a:ext>
            </a:extLst>
          </p:cNvPr>
          <p:cNvPicPr>
            <a:picLocks noChangeAspect="1"/>
          </p:cNvPicPr>
          <p:nvPr/>
        </p:nvPicPr>
        <p:blipFill>
          <a:blip r:embed="rId5"/>
          <a:stretch>
            <a:fillRect/>
          </a:stretch>
        </p:blipFill>
        <p:spPr>
          <a:xfrm>
            <a:off x="734231" y="1340891"/>
            <a:ext cx="5361769" cy="2706969"/>
          </a:xfrm>
          <a:prstGeom prst="rect">
            <a:avLst/>
          </a:prstGeom>
        </p:spPr>
      </p:pic>
    </p:spTree>
    <p:extLst>
      <p:ext uri="{BB962C8B-B14F-4D97-AF65-F5344CB8AC3E}">
        <p14:creationId xmlns:p14="http://schemas.microsoft.com/office/powerpoint/2010/main" val="2534721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7D7EC5C-2E68-77BB-A1EC-5B1B10A4FF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706" y="1128134"/>
            <a:ext cx="5358822" cy="2784683"/>
          </a:xfrm>
          <a:prstGeom prst="rect">
            <a:avLst/>
          </a:prstGeom>
        </p:spPr>
      </p:pic>
      <p:pic>
        <p:nvPicPr>
          <p:cNvPr id="12" name="Picture 11">
            <a:extLst>
              <a:ext uri="{FF2B5EF4-FFF2-40B4-BE49-F238E27FC236}">
                <a16:creationId xmlns:a16="http://schemas.microsoft.com/office/drawing/2014/main" id="{1B1086A7-60F0-5ACD-C9F5-DE67D0A50C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6052" y="1128134"/>
            <a:ext cx="5541782" cy="2784683"/>
          </a:xfrm>
          <a:prstGeom prst="rect">
            <a:avLst/>
          </a:prstGeom>
        </p:spPr>
      </p:pic>
      <p:sp>
        <p:nvSpPr>
          <p:cNvPr id="13" name="TextBox 12">
            <a:extLst>
              <a:ext uri="{FF2B5EF4-FFF2-40B4-BE49-F238E27FC236}">
                <a16:creationId xmlns:a16="http://schemas.microsoft.com/office/drawing/2014/main" id="{BC0A5B09-5643-B689-E1E8-E561EA264538}"/>
              </a:ext>
            </a:extLst>
          </p:cNvPr>
          <p:cNvSpPr txBox="1"/>
          <p:nvPr/>
        </p:nvSpPr>
        <p:spPr>
          <a:xfrm>
            <a:off x="376705" y="4425026"/>
            <a:ext cx="11021128" cy="769441"/>
          </a:xfrm>
          <a:prstGeom prst="rect">
            <a:avLst/>
          </a:prstGeom>
          <a:noFill/>
        </p:spPr>
        <p:txBody>
          <a:bodyPr wrap="square" lIns="91440" tIns="45720" rIns="91440" bIns="45720" rtlCol="0" anchor="t">
            <a:spAutoFit/>
          </a:bodyPr>
          <a:lstStyle/>
          <a:p>
            <a:r>
              <a:rPr lang="en-US" sz="2200"/>
              <a:t>Our plan is to construct four beaver dam analogs in the first-order tributaries that flow into the third-order stream at the Birch Creek Below Farlin Mine sampling site; this will:</a:t>
            </a:r>
            <a:endParaRPr lang="en-US"/>
          </a:p>
        </p:txBody>
      </p:sp>
      <p:sp>
        <p:nvSpPr>
          <p:cNvPr id="14" name="TextBox 13">
            <a:extLst>
              <a:ext uri="{FF2B5EF4-FFF2-40B4-BE49-F238E27FC236}">
                <a16:creationId xmlns:a16="http://schemas.microsoft.com/office/drawing/2014/main" id="{9A805049-A61A-CCB2-6B6A-3691EB9A4B49}"/>
              </a:ext>
            </a:extLst>
          </p:cNvPr>
          <p:cNvSpPr txBox="1"/>
          <p:nvPr/>
        </p:nvSpPr>
        <p:spPr>
          <a:xfrm>
            <a:off x="404670" y="5324866"/>
            <a:ext cx="9567036" cy="1323439"/>
          </a:xfrm>
          <a:prstGeom prst="rect">
            <a:avLst/>
          </a:prstGeom>
          <a:noFill/>
        </p:spPr>
        <p:txBody>
          <a:bodyPr wrap="square" lIns="91440" tIns="45720" rIns="91440" bIns="45720" rtlCol="0" anchor="t">
            <a:spAutoFit/>
          </a:bodyPr>
          <a:lstStyle/>
          <a:p>
            <a:r>
              <a:rPr lang="en-US" sz="2000"/>
              <a:t>• Form wetlands at the dammed sites upstream</a:t>
            </a:r>
          </a:p>
          <a:p>
            <a:r>
              <a:rPr lang="en-US" sz="2000"/>
              <a:t>• Reduce speed and erosive power of flow downstream</a:t>
            </a:r>
            <a:endParaRPr lang="en-US"/>
          </a:p>
          <a:p>
            <a:r>
              <a:rPr lang="en-US" sz="2000"/>
              <a:t>• Increase water storage in the groundwater which can feed the Big Hole River colder water in summer</a:t>
            </a:r>
          </a:p>
        </p:txBody>
      </p:sp>
      <p:sp>
        <p:nvSpPr>
          <p:cNvPr id="3" name="TextBox 2">
            <a:extLst>
              <a:ext uri="{FF2B5EF4-FFF2-40B4-BE49-F238E27FC236}">
                <a16:creationId xmlns:a16="http://schemas.microsoft.com/office/drawing/2014/main" id="{0341C982-1745-0A42-151A-0A90FC387880}"/>
              </a:ext>
            </a:extLst>
          </p:cNvPr>
          <p:cNvSpPr txBox="1"/>
          <p:nvPr/>
        </p:nvSpPr>
        <p:spPr>
          <a:xfrm>
            <a:off x="377504" y="265652"/>
            <a:ext cx="1156981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t>BDAs Will Cool and Stabilize Birch Creek</a:t>
            </a:r>
          </a:p>
        </p:txBody>
      </p:sp>
      <p:sp>
        <p:nvSpPr>
          <p:cNvPr id="15" name="TextBox 14">
            <a:extLst>
              <a:ext uri="{FF2B5EF4-FFF2-40B4-BE49-F238E27FC236}">
                <a16:creationId xmlns:a16="http://schemas.microsoft.com/office/drawing/2014/main" id="{D2FBD2EE-A6EE-BCAC-951D-C9418CBF9B75}"/>
              </a:ext>
            </a:extLst>
          </p:cNvPr>
          <p:cNvSpPr txBox="1"/>
          <p:nvPr/>
        </p:nvSpPr>
        <p:spPr>
          <a:xfrm>
            <a:off x="404669" y="3862409"/>
            <a:ext cx="5450275" cy="276999"/>
          </a:xfrm>
          <a:prstGeom prst="rect">
            <a:avLst/>
          </a:prstGeom>
          <a:noFill/>
        </p:spPr>
        <p:txBody>
          <a:bodyPr wrap="none" lIns="91440" tIns="45720" rIns="91440" bIns="45720" rtlCol="0" anchor="t">
            <a:spAutoFit/>
          </a:bodyPr>
          <a:lstStyle/>
          <a:p>
            <a:r>
              <a:rPr lang="en-US" sz="1200"/>
              <a:t>Image Data Source: Birch Creek Delineated Watershed, </a:t>
            </a:r>
            <a:r>
              <a:rPr lang="en-US" sz="1200">
                <a:hlinkClick r:id="rId5"/>
              </a:rPr>
              <a:t>modelmywatershed.org</a:t>
            </a:r>
            <a:endParaRPr lang="en-US" sz="1200"/>
          </a:p>
        </p:txBody>
      </p:sp>
      <p:sp>
        <p:nvSpPr>
          <p:cNvPr id="16" name="TextBox 15">
            <a:extLst>
              <a:ext uri="{FF2B5EF4-FFF2-40B4-BE49-F238E27FC236}">
                <a16:creationId xmlns:a16="http://schemas.microsoft.com/office/drawing/2014/main" id="{663043D7-8B0F-000B-952D-C7B4CB38472A}"/>
              </a:ext>
            </a:extLst>
          </p:cNvPr>
          <p:cNvSpPr txBox="1"/>
          <p:nvPr/>
        </p:nvSpPr>
        <p:spPr>
          <a:xfrm>
            <a:off x="5856052" y="3862409"/>
            <a:ext cx="4246612" cy="553998"/>
          </a:xfrm>
          <a:prstGeom prst="rect">
            <a:avLst/>
          </a:prstGeom>
          <a:noFill/>
        </p:spPr>
        <p:txBody>
          <a:bodyPr wrap="none" lIns="91440" tIns="45720" rIns="91440" bIns="45720" rtlCol="0" anchor="t">
            <a:spAutoFit/>
          </a:bodyPr>
          <a:lstStyle/>
          <a:p>
            <a:r>
              <a:rPr lang="en-US" sz="1200">
                <a:solidFill>
                  <a:schemeClr val="dk1"/>
                </a:solidFill>
              </a:rPr>
              <a:t>Image Source: Google Earth capture, "Earth 450 Final Project"</a:t>
            </a:r>
          </a:p>
          <a:p>
            <a:endParaRPr lang="en-US"/>
          </a:p>
        </p:txBody>
      </p:sp>
    </p:spTree>
    <p:extLst>
      <p:ext uri="{BB962C8B-B14F-4D97-AF65-F5344CB8AC3E}">
        <p14:creationId xmlns:p14="http://schemas.microsoft.com/office/powerpoint/2010/main" val="12793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Arc 27">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D7DAF21-6E56-B7D9-08C1-C29368F75DC1}"/>
              </a:ext>
            </a:extLst>
          </p:cNvPr>
          <p:cNvSpPr>
            <a:spLocks noGrp="1"/>
          </p:cNvSpPr>
          <p:nvPr>
            <p:ph type="title"/>
          </p:nvPr>
        </p:nvSpPr>
        <p:spPr>
          <a:xfrm>
            <a:off x="5894962" y="720124"/>
            <a:ext cx="4028417" cy="1265406"/>
          </a:xfrm>
        </p:spPr>
        <p:txBody>
          <a:bodyPr vert="horz" lIns="91440" tIns="45720" rIns="91440" bIns="45720" rtlCol="0" anchor="ctr">
            <a:noAutofit/>
          </a:bodyPr>
          <a:lstStyle/>
          <a:p>
            <a:r>
              <a:rPr lang="en-US" sz="4000" kern="1200">
                <a:latin typeface="+mj-lt"/>
                <a:ea typeface="+mj-ea"/>
                <a:cs typeface="+mj-cs"/>
              </a:rPr>
              <a:t>Wood Posts and Woven Willow Slow the Current</a:t>
            </a:r>
            <a:endParaRPr lang="en-US" sz="4000" kern="1200">
              <a:latin typeface="+mj-lt"/>
            </a:endParaRPr>
          </a:p>
        </p:txBody>
      </p:sp>
      <p:sp>
        <p:nvSpPr>
          <p:cNvPr id="30" name="Freeform: Shape 29">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Online Media 7" title="How to Install a Beaver Dam Analogue">
            <a:hlinkClick r:id="" action="ppaction://noaction"/>
            <a:extLst>
              <a:ext uri="{FF2B5EF4-FFF2-40B4-BE49-F238E27FC236}">
                <a16:creationId xmlns:a16="http://schemas.microsoft.com/office/drawing/2014/main" id="{69B44C47-774B-4C3D-80E8-E06FF5587FFF}"/>
              </a:ext>
            </a:extLst>
          </p:cNvPr>
          <p:cNvPicPr>
            <a:picLocks noGrp="1" noRot="1" noChangeAspect="1"/>
          </p:cNvPicPr>
          <p:nvPr>
            <p:ph idx="1"/>
            <a:videoFile r:link="rId1"/>
          </p:nvPr>
        </p:nvPicPr>
        <p:blipFill>
          <a:blip r:embed="rId4"/>
          <a:stretch>
            <a:fillRect/>
          </a:stretch>
        </p:blipFill>
        <p:spPr>
          <a:xfrm>
            <a:off x="1117005" y="377609"/>
            <a:ext cx="3488524" cy="610014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105CA323-4553-EE9F-F082-9DA4D2F4754E}"/>
              </a:ext>
            </a:extLst>
          </p:cNvPr>
          <p:cNvSpPr txBox="1"/>
          <p:nvPr/>
        </p:nvSpPr>
        <p:spPr>
          <a:xfrm>
            <a:off x="5887705" y="2392753"/>
            <a:ext cx="4900037" cy="416349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r>
              <a:rPr lang="en-US" sz="2200"/>
              <a:t>Wood (conifer) posts are drove into streambed to anchor the structure</a:t>
            </a:r>
          </a:p>
          <a:p>
            <a:pPr marL="285750" indent="-228600">
              <a:lnSpc>
                <a:spcPct val="90000"/>
              </a:lnSpc>
              <a:spcAft>
                <a:spcPts val="600"/>
              </a:spcAft>
              <a:buFont typeface="Arial" panose="020B0604020202020204" pitchFamily="34" charset="0"/>
              <a:buChar char="•"/>
            </a:pPr>
            <a:r>
              <a:rPr lang="en-US" sz="2200"/>
              <a:t>Woven willow branches and a rock-reinforced base form a "leaky weir", which is permeable enough to slow flow without fully damming the creek or prevent fish from migration</a:t>
            </a:r>
          </a:p>
          <a:p>
            <a:pPr marL="285750" indent="-228600">
              <a:lnSpc>
                <a:spcPct val="90000"/>
              </a:lnSpc>
              <a:spcAft>
                <a:spcPts val="600"/>
              </a:spcAft>
              <a:buFont typeface="Arial" panose="020B0604020202020204" pitchFamily="34" charset="0"/>
              <a:buChar char="•"/>
            </a:pPr>
            <a:r>
              <a:rPr lang="en-US" sz="2200"/>
              <a:t>Sediment and debris collect behind the structure, raising the streambed and reconnecting the floodplain</a:t>
            </a:r>
          </a:p>
        </p:txBody>
      </p:sp>
      <p:sp>
        <p:nvSpPr>
          <p:cNvPr id="5" name="TextBox 4">
            <a:extLst>
              <a:ext uri="{FF2B5EF4-FFF2-40B4-BE49-F238E27FC236}">
                <a16:creationId xmlns:a16="http://schemas.microsoft.com/office/drawing/2014/main" id="{C7B30AE6-479F-F936-E94A-3246D78F506E}"/>
              </a:ext>
            </a:extLst>
          </p:cNvPr>
          <p:cNvSpPr txBox="1"/>
          <p:nvPr/>
        </p:nvSpPr>
        <p:spPr>
          <a:xfrm>
            <a:off x="-2426" y="6491282"/>
            <a:ext cx="5364535" cy="821990"/>
          </a:xfrm>
          <a:prstGeom prst="rect">
            <a:avLst/>
          </a:prstGeom>
          <a:noFill/>
        </p:spPr>
        <p:txBody>
          <a:bodyPr wrap="square" lIns="91440" tIns="45720" rIns="91440" bIns="45720" rtlCol="0" anchor="t">
            <a:spAutoFit/>
          </a:bodyPr>
          <a:lstStyle/>
          <a:p>
            <a:pPr>
              <a:spcAft>
                <a:spcPts val="600"/>
              </a:spcAft>
            </a:pPr>
            <a:r>
              <a:rPr lang="en-US" sz="1200">
                <a:latin typeface="Aptos Display"/>
              </a:rPr>
              <a:t>Video Source: Cows and Fish, YouTube (How to Install a Beaver Dam Analogue)</a:t>
            </a:r>
            <a:endParaRPr lang="en-US"/>
          </a:p>
          <a:p>
            <a:pPr>
              <a:spcAft>
                <a:spcPts val="600"/>
              </a:spcAft>
            </a:pPr>
            <a:endParaRPr lang="en-US" sz="1200">
              <a:latin typeface="Aptos Display"/>
            </a:endParaRPr>
          </a:p>
          <a:p>
            <a:pPr>
              <a:spcAft>
                <a:spcPts val="600"/>
              </a:spcAft>
            </a:pPr>
            <a:endParaRPr lang="en-US" sz="1200"/>
          </a:p>
        </p:txBody>
      </p:sp>
    </p:spTree>
    <p:extLst>
      <p:ext uri="{BB962C8B-B14F-4D97-AF65-F5344CB8AC3E}">
        <p14:creationId xmlns:p14="http://schemas.microsoft.com/office/powerpoint/2010/main" val="329098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897442-6E92-B5D7-D658-BA93CA4BE8EC}"/>
              </a:ext>
            </a:extLst>
          </p:cNvPr>
          <p:cNvSpPr>
            <a:spLocks noGrp="1"/>
          </p:cNvSpPr>
          <p:nvPr>
            <p:ph type="title"/>
          </p:nvPr>
        </p:nvSpPr>
        <p:spPr>
          <a:xfrm>
            <a:off x="589560" y="856180"/>
            <a:ext cx="4560584" cy="1128068"/>
          </a:xfrm>
        </p:spPr>
        <p:txBody>
          <a:bodyPr anchor="ctr">
            <a:normAutofit fontScale="90000"/>
          </a:bodyPr>
          <a:lstStyle/>
          <a:p>
            <a:r>
              <a:rPr lang="en-US" sz="4000"/>
              <a:t>Construction and Project Logistics</a:t>
            </a:r>
          </a:p>
        </p:txBody>
      </p:sp>
      <p:grpSp>
        <p:nvGrpSpPr>
          <p:cNvPr id="68" name="Group 67">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69" name="Rectangle 6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Rectangle 7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7061D3-B0E7-D242-1875-3D989F5873EC}"/>
              </a:ext>
            </a:extLst>
          </p:cNvPr>
          <p:cNvSpPr>
            <a:spLocks noGrp="1"/>
          </p:cNvSpPr>
          <p:nvPr>
            <p:ph idx="1"/>
          </p:nvPr>
        </p:nvSpPr>
        <p:spPr>
          <a:xfrm>
            <a:off x="590719" y="2330505"/>
            <a:ext cx="4559425" cy="3979585"/>
          </a:xfrm>
        </p:spPr>
        <p:txBody>
          <a:bodyPr vert="horz" lIns="91440" tIns="45720" rIns="91440" bIns="45720" rtlCol="0" anchor="ctr">
            <a:noAutofit/>
          </a:bodyPr>
          <a:lstStyle/>
          <a:p>
            <a:r>
              <a:rPr lang="en-US" sz="2000"/>
              <a:t>Materials travel to the tributaries via Birch Creek Road and Thief Creek Road by truck</a:t>
            </a:r>
          </a:p>
          <a:p>
            <a:r>
              <a:rPr lang="en-US" sz="2000"/>
              <a:t>All proposed sites are within U.S. Forest Service boundaries, simplifying permitting compared to private land</a:t>
            </a:r>
          </a:p>
          <a:p>
            <a:r>
              <a:rPr lang="en-US" sz="2000"/>
              <a:t>Trucks haul materials to the roadside; final stretch to each site by wheelbarrow </a:t>
            </a:r>
          </a:p>
          <a:p>
            <a:r>
              <a:rPr lang="en-US" sz="2000"/>
              <a:t>Use hammers or handheld hydraulic presses to anchor posts</a:t>
            </a:r>
          </a:p>
        </p:txBody>
      </p:sp>
      <p:sp>
        <p:nvSpPr>
          <p:cNvPr id="74" name="Rectangle 73">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8326AF-9E4B-BD86-529D-0EA37DA090B2}"/>
              </a:ext>
            </a:extLst>
          </p:cNvPr>
          <p:cNvPicPr>
            <a:picLocks noChangeAspect="1"/>
          </p:cNvPicPr>
          <p:nvPr/>
        </p:nvPicPr>
        <p:blipFill>
          <a:blip r:embed="rId3"/>
          <a:srcRect l="854" r="2174" b="-3"/>
          <a:stretch>
            <a:fillRect/>
          </a:stretch>
        </p:blipFill>
        <p:spPr>
          <a:xfrm>
            <a:off x="5977788" y="799352"/>
            <a:ext cx="5425410" cy="5259296"/>
          </a:xfrm>
          <a:prstGeom prst="rect">
            <a:avLst/>
          </a:prstGeom>
        </p:spPr>
      </p:pic>
      <p:sp>
        <p:nvSpPr>
          <p:cNvPr id="5" name="TextBox 4">
            <a:extLst>
              <a:ext uri="{FF2B5EF4-FFF2-40B4-BE49-F238E27FC236}">
                <a16:creationId xmlns:a16="http://schemas.microsoft.com/office/drawing/2014/main" id="{1FB20D22-A16C-E277-87D3-585C917B6125}"/>
              </a:ext>
            </a:extLst>
          </p:cNvPr>
          <p:cNvSpPr txBox="1"/>
          <p:nvPr/>
        </p:nvSpPr>
        <p:spPr>
          <a:xfrm>
            <a:off x="5315235" y="6465471"/>
            <a:ext cx="537950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spcAft>
                <a:spcPts val="600"/>
              </a:spcAft>
            </a:pPr>
            <a:r>
              <a:rPr lang="en-US" sz="1200">
                <a:latin typeface="Aptos"/>
              </a:rPr>
              <a:t>Image Source: </a:t>
            </a:r>
            <a:r>
              <a:rPr lang="en-US" sz="1200">
                <a:latin typeface="Aptos"/>
                <a:ea typeface="Roboto"/>
                <a:cs typeface="Roboto"/>
              </a:rPr>
              <a:t>Diagram of Starter Dam, </a:t>
            </a:r>
            <a:r>
              <a:rPr lang="en-US" sz="1200">
                <a:latin typeface="Aptos"/>
                <a:ea typeface="Roboto"/>
                <a:cs typeface="Roboto"/>
                <a:hlinkClick r:id="rId4"/>
              </a:rPr>
              <a:t>TheBeaverRestorationGuidebook</a:t>
            </a:r>
            <a:r>
              <a:rPr lang="en-US" sz="1200">
                <a:latin typeface="Aptos"/>
                <a:ea typeface="Roboto"/>
                <a:cs typeface="Roboto"/>
              </a:rPr>
              <a:t> </a:t>
            </a:r>
            <a:endParaRPr lang="en-US"/>
          </a:p>
        </p:txBody>
      </p:sp>
    </p:spTree>
    <p:extLst>
      <p:ext uri="{BB962C8B-B14F-4D97-AF65-F5344CB8AC3E}">
        <p14:creationId xmlns:p14="http://schemas.microsoft.com/office/powerpoint/2010/main" val="4211633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F8E8F-2175-DEDA-6B27-F404B5FF6503}"/>
              </a:ext>
            </a:extLst>
          </p:cNvPr>
          <p:cNvSpPr>
            <a:spLocks noGrp="1"/>
          </p:cNvSpPr>
          <p:nvPr>
            <p:ph type="title"/>
          </p:nvPr>
        </p:nvSpPr>
        <p:spPr>
          <a:xfrm>
            <a:off x="839788" y="365125"/>
            <a:ext cx="10515600" cy="913105"/>
          </a:xfrm>
        </p:spPr>
        <p:txBody>
          <a:bodyPr>
            <a:normAutofit/>
          </a:bodyPr>
          <a:lstStyle/>
          <a:p>
            <a:r>
              <a:rPr lang="en-US" sz="4000"/>
              <a:t>We're Restoring What Historic Land Use Removed</a:t>
            </a:r>
          </a:p>
        </p:txBody>
      </p:sp>
      <p:sp>
        <p:nvSpPr>
          <p:cNvPr id="4" name="Text Placeholder 3">
            <a:extLst>
              <a:ext uri="{FF2B5EF4-FFF2-40B4-BE49-F238E27FC236}">
                <a16:creationId xmlns:a16="http://schemas.microsoft.com/office/drawing/2014/main" id="{A6FD708B-0D4C-8694-E8CF-804C125533E0}"/>
              </a:ext>
            </a:extLst>
          </p:cNvPr>
          <p:cNvSpPr>
            <a:spLocks noGrp="1"/>
          </p:cNvSpPr>
          <p:nvPr>
            <p:ph type="body" idx="1"/>
          </p:nvPr>
        </p:nvSpPr>
        <p:spPr>
          <a:xfrm>
            <a:off x="560155" y="1142204"/>
            <a:ext cx="5179558" cy="410254"/>
          </a:xfrm>
        </p:spPr>
        <p:txBody>
          <a:bodyPr>
            <a:normAutofit lnSpcReduction="10000"/>
          </a:bodyPr>
          <a:lstStyle/>
          <a:p>
            <a:r>
              <a:rPr lang="en-US"/>
              <a:t>Benefits</a:t>
            </a:r>
          </a:p>
        </p:txBody>
      </p:sp>
      <p:sp>
        <p:nvSpPr>
          <p:cNvPr id="3" name="Content Placeholder 2">
            <a:extLst>
              <a:ext uri="{FF2B5EF4-FFF2-40B4-BE49-F238E27FC236}">
                <a16:creationId xmlns:a16="http://schemas.microsoft.com/office/drawing/2014/main" id="{FCC8A771-1D94-5E65-8093-16C7A1ED34ED}"/>
              </a:ext>
            </a:extLst>
          </p:cNvPr>
          <p:cNvSpPr>
            <a:spLocks noGrp="1"/>
          </p:cNvSpPr>
          <p:nvPr>
            <p:ph sz="half" idx="2"/>
          </p:nvPr>
        </p:nvSpPr>
        <p:spPr>
          <a:xfrm>
            <a:off x="560155" y="1559716"/>
            <a:ext cx="4759843" cy="2298740"/>
          </a:xfrm>
        </p:spPr>
        <p:txBody>
          <a:bodyPr vert="horz" lIns="91440" tIns="45720" rIns="91440" bIns="45720" rtlCol="0" anchor="t">
            <a:normAutofit fontScale="77500" lnSpcReduction="20000"/>
          </a:bodyPr>
          <a:lstStyle/>
          <a:p>
            <a:r>
              <a:rPr lang="en-US"/>
              <a:t>Recharges groundwater and raises the water table</a:t>
            </a:r>
          </a:p>
          <a:p>
            <a:r>
              <a:rPr lang="en-US"/>
              <a:t>Allows cooler stored groundwater water to enter Big Hole River during summer months</a:t>
            </a:r>
          </a:p>
          <a:p>
            <a:r>
              <a:rPr lang="en-US"/>
              <a:t>Restores wetland extent and boosts aquatic and avian biodiversity</a:t>
            </a:r>
          </a:p>
          <a:p>
            <a:pPr marL="0" indent="0">
              <a:buNone/>
            </a:pPr>
            <a:endParaRPr lang="en-US"/>
          </a:p>
        </p:txBody>
      </p:sp>
      <p:sp>
        <p:nvSpPr>
          <p:cNvPr id="5" name="Text Placeholder 4">
            <a:extLst>
              <a:ext uri="{FF2B5EF4-FFF2-40B4-BE49-F238E27FC236}">
                <a16:creationId xmlns:a16="http://schemas.microsoft.com/office/drawing/2014/main" id="{4349CC7D-86B7-76A6-43A4-4DAC6927467D}"/>
              </a:ext>
            </a:extLst>
          </p:cNvPr>
          <p:cNvSpPr>
            <a:spLocks noGrp="1"/>
          </p:cNvSpPr>
          <p:nvPr>
            <p:ph type="body" sz="quarter" idx="3"/>
          </p:nvPr>
        </p:nvSpPr>
        <p:spPr>
          <a:xfrm>
            <a:off x="6633061" y="1135214"/>
            <a:ext cx="5197702" cy="417512"/>
          </a:xfrm>
        </p:spPr>
        <p:txBody>
          <a:bodyPr>
            <a:normAutofit lnSpcReduction="10000"/>
          </a:bodyPr>
          <a:lstStyle/>
          <a:p>
            <a:r>
              <a:rPr lang="en-US"/>
              <a:t>Considerations</a:t>
            </a:r>
          </a:p>
        </p:txBody>
      </p:sp>
      <p:sp>
        <p:nvSpPr>
          <p:cNvPr id="6" name="Content Placeholder 5">
            <a:extLst>
              <a:ext uri="{FF2B5EF4-FFF2-40B4-BE49-F238E27FC236}">
                <a16:creationId xmlns:a16="http://schemas.microsoft.com/office/drawing/2014/main" id="{3E674ED0-E66D-821F-70DA-7C9BB8BDB4D4}"/>
              </a:ext>
            </a:extLst>
          </p:cNvPr>
          <p:cNvSpPr>
            <a:spLocks noGrp="1"/>
          </p:cNvSpPr>
          <p:nvPr>
            <p:ph sz="quarter" idx="4"/>
          </p:nvPr>
        </p:nvSpPr>
        <p:spPr>
          <a:xfrm>
            <a:off x="6633327" y="1573430"/>
            <a:ext cx="4764005" cy="2291484"/>
          </a:xfrm>
        </p:spPr>
        <p:txBody>
          <a:bodyPr vert="horz" lIns="91440" tIns="45720" rIns="91440" bIns="45720" rtlCol="0" anchor="t">
            <a:normAutofit fontScale="77500" lnSpcReduction="20000"/>
          </a:bodyPr>
          <a:lstStyle/>
          <a:p>
            <a:r>
              <a:rPr lang="en-US"/>
              <a:t>Long-term success depends on beavers eventually taking over maintenance or continued manual upkeep</a:t>
            </a:r>
          </a:p>
          <a:p>
            <a:r>
              <a:rPr lang="en-US"/>
              <a:t>Could raise water temperatures within Birch Creek</a:t>
            </a:r>
          </a:p>
        </p:txBody>
      </p:sp>
      <p:pic>
        <p:nvPicPr>
          <p:cNvPr id="9" name="Picture 8">
            <a:extLst>
              <a:ext uri="{FF2B5EF4-FFF2-40B4-BE49-F238E27FC236}">
                <a16:creationId xmlns:a16="http://schemas.microsoft.com/office/drawing/2014/main" id="{8F56B05C-6AA4-683E-8AA2-7E56354B3A51}"/>
              </a:ext>
            </a:extLst>
          </p:cNvPr>
          <p:cNvPicPr>
            <a:picLocks noChangeAspect="1"/>
          </p:cNvPicPr>
          <p:nvPr/>
        </p:nvPicPr>
        <p:blipFill>
          <a:blip r:embed="rId3"/>
          <a:stretch>
            <a:fillRect/>
          </a:stretch>
        </p:blipFill>
        <p:spPr>
          <a:xfrm>
            <a:off x="6593065" y="3686820"/>
            <a:ext cx="5164000" cy="2871166"/>
          </a:xfrm>
          <a:prstGeom prst="rect">
            <a:avLst/>
          </a:prstGeom>
        </p:spPr>
      </p:pic>
      <p:pic>
        <p:nvPicPr>
          <p:cNvPr id="10" name="Picture 9">
            <a:extLst>
              <a:ext uri="{FF2B5EF4-FFF2-40B4-BE49-F238E27FC236}">
                <a16:creationId xmlns:a16="http://schemas.microsoft.com/office/drawing/2014/main" id="{C7A51DE9-4F07-C720-4227-09321D4EDFCC}"/>
              </a:ext>
            </a:extLst>
          </p:cNvPr>
          <p:cNvPicPr>
            <a:picLocks noChangeAspect="1"/>
          </p:cNvPicPr>
          <p:nvPr/>
        </p:nvPicPr>
        <p:blipFill>
          <a:blip r:embed="rId4"/>
          <a:stretch>
            <a:fillRect/>
          </a:stretch>
        </p:blipFill>
        <p:spPr>
          <a:xfrm>
            <a:off x="504585" y="3686019"/>
            <a:ext cx="5091954" cy="2864193"/>
          </a:xfrm>
          <a:prstGeom prst="rect">
            <a:avLst/>
          </a:prstGeom>
        </p:spPr>
      </p:pic>
      <p:sp>
        <p:nvSpPr>
          <p:cNvPr id="12" name="Arrow: Right 11">
            <a:extLst>
              <a:ext uri="{FF2B5EF4-FFF2-40B4-BE49-F238E27FC236}">
                <a16:creationId xmlns:a16="http://schemas.microsoft.com/office/drawing/2014/main" id="{09BC6904-364B-36F0-F6E9-C890F8715DB0}"/>
              </a:ext>
            </a:extLst>
          </p:cNvPr>
          <p:cNvSpPr/>
          <p:nvPr/>
        </p:nvSpPr>
        <p:spPr>
          <a:xfrm>
            <a:off x="5747895" y="4914551"/>
            <a:ext cx="699082" cy="405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A73F9A5-8A0A-3F3F-4564-C82159D275B2}"/>
              </a:ext>
            </a:extLst>
          </p:cNvPr>
          <p:cNvSpPr txBox="1"/>
          <p:nvPr/>
        </p:nvSpPr>
        <p:spPr>
          <a:xfrm>
            <a:off x="1" y="6578369"/>
            <a:ext cx="669021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Image(s) Source: Photo courtesy of Eco metrics Media, via National Forest Foundation (left, right)</a:t>
            </a:r>
          </a:p>
        </p:txBody>
      </p:sp>
    </p:spTree>
    <p:extLst>
      <p:ext uri="{BB962C8B-B14F-4D97-AF65-F5344CB8AC3E}">
        <p14:creationId xmlns:p14="http://schemas.microsoft.com/office/powerpoint/2010/main" val="3394177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3FC08-1E89-157E-1D04-1E67A99768BB}"/>
              </a:ext>
            </a:extLst>
          </p:cNvPr>
          <p:cNvSpPr>
            <a:spLocks noGrp="1"/>
          </p:cNvSpPr>
          <p:nvPr>
            <p:ph type="title"/>
          </p:nvPr>
        </p:nvSpPr>
        <p:spPr>
          <a:xfrm>
            <a:off x="839788" y="365125"/>
            <a:ext cx="10515600" cy="738334"/>
          </a:xfrm>
        </p:spPr>
        <p:txBody>
          <a:bodyPr>
            <a:normAutofit/>
          </a:bodyPr>
          <a:lstStyle/>
          <a:p>
            <a:r>
              <a:rPr lang="en-US" sz="4000"/>
              <a:t>More Water, Later in the Season</a:t>
            </a:r>
          </a:p>
        </p:txBody>
      </p:sp>
      <p:sp>
        <p:nvSpPr>
          <p:cNvPr id="4" name="Text Placeholder 3">
            <a:extLst>
              <a:ext uri="{FF2B5EF4-FFF2-40B4-BE49-F238E27FC236}">
                <a16:creationId xmlns:a16="http://schemas.microsoft.com/office/drawing/2014/main" id="{D2D2A6D5-8EF8-BAF9-734C-564BAE7FDA16}"/>
              </a:ext>
            </a:extLst>
          </p:cNvPr>
          <p:cNvSpPr>
            <a:spLocks noGrp="1"/>
          </p:cNvSpPr>
          <p:nvPr>
            <p:ph type="body" idx="1"/>
          </p:nvPr>
        </p:nvSpPr>
        <p:spPr>
          <a:xfrm>
            <a:off x="825806" y="3756774"/>
            <a:ext cx="5179558" cy="526369"/>
          </a:xfrm>
        </p:spPr>
        <p:txBody>
          <a:bodyPr>
            <a:normAutofit fontScale="92500"/>
          </a:bodyPr>
          <a:lstStyle/>
          <a:p>
            <a:r>
              <a:rPr lang="en-US"/>
              <a:t>Benefits for Ranchers</a:t>
            </a:r>
          </a:p>
        </p:txBody>
      </p:sp>
      <p:sp>
        <p:nvSpPr>
          <p:cNvPr id="3" name="Content Placeholder 2">
            <a:extLst>
              <a:ext uri="{FF2B5EF4-FFF2-40B4-BE49-F238E27FC236}">
                <a16:creationId xmlns:a16="http://schemas.microsoft.com/office/drawing/2014/main" id="{679ADFBD-48CC-C57B-8218-006DADAD8616}"/>
              </a:ext>
            </a:extLst>
          </p:cNvPr>
          <p:cNvSpPr>
            <a:spLocks noGrp="1"/>
          </p:cNvSpPr>
          <p:nvPr>
            <p:ph sz="half" idx="2"/>
          </p:nvPr>
        </p:nvSpPr>
        <p:spPr>
          <a:xfrm>
            <a:off x="825806" y="4304914"/>
            <a:ext cx="5172301" cy="2283960"/>
          </a:xfrm>
        </p:spPr>
        <p:txBody>
          <a:bodyPr vert="horz" lIns="91440" tIns="45720" rIns="91440" bIns="45720" rtlCol="0" anchor="t">
            <a:normAutofit fontScale="77500" lnSpcReduction="20000"/>
          </a:bodyPr>
          <a:lstStyle/>
          <a:p>
            <a:r>
              <a:rPr lang="en-US"/>
              <a:t>Raises water table, which provides insurance against drought during summer months</a:t>
            </a:r>
          </a:p>
          <a:p>
            <a:r>
              <a:rPr lang="en-US"/>
              <a:t>Slower discharge grows more substantial wetland vegetation for grazing on public lands</a:t>
            </a:r>
          </a:p>
        </p:txBody>
      </p:sp>
      <p:sp>
        <p:nvSpPr>
          <p:cNvPr id="5" name="Text Placeholder 4">
            <a:extLst>
              <a:ext uri="{FF2B5EF4-FFF2-40B4-BE49-F238E27FC236}">
                <a16:creationId xmlns:a16="http://schemas.microsoft.com/office/drawing/2014/main" id="{7D4D79D9-EF0C-0937-3F92-5C47844DB4E2}"/>
              </a:ext>
            </a:extLst>
          </p:cNvPr>
          <p:cNvSpPr>
            <a:spLocks noGrp="1"/>
          </p:cNvSpPr>
          <p:nvPr>
            <p:ph type="body" sz="quarter" idx="3"/>
          </p:nvPr>
        </p:nvSpPr>
        <p:spPr>
          <a:xfrm>
            <a:off x="6723942" y="3756774"/>
            <a:ext cx="4939041" cy="533626"/>
          </a:xfrm>
        </p:spPr>
        <p:txBody>
          <a:bodyPr>
            <a:normAutofit fontScale="92500"/>
          </a:bodyPr>
          <a:lstStyle/>
          <a:p>
            <a:r>
              <a:rPr lang="en-US"/>
              <a:t>Benefits for Anglers/Recreationalists</a:t>
            </a:r>
          </a:p>
        </p:txBody>
      </p:sp>
      <p:sp>
        <p:nvSpPr>
          <p:cNvPr id="6" name="Content Placeholder 5">
            <a:extLst>
              <a:ext uri="{FF2B5EF4-FFF2-40B4-BE49-F238E27FC236}">
                <a16:creationId xmlns:a16="http://schemas.microsoft.com/office/drawing/2014/main" id="{6538A35F-CEF7-85B6-0D49-827014C7333A}"/>
              </a:ext>
            </a:extLst>
          </p:cNvPr>
          <p:cNvSpPr>
            <a:spLocks noGrp="1"/>
          </p:cNvSpPr>
          <p:nvPr>
            <p:ph sz="quarter" idx="4"/>
          </p:nvPr>
        </p:nvSpPr>
        <p:spPr>
          <a:xfrm>
            <a:off x="6717217" y="4297657"/>
            <a:ext cx="5071601" cy="2298474"/>
          </a:xfrm>
        </p:spPr>
        <p:txBody>
          <a:bodyPr vert="horz" lIns="91440" tIns="45720" rIns="91440" bIns="45720" rtlCol="0" anchor="t">
            <a:normAutofit fontScale="77500" lnSpcReduction="20000"/>
          </a:bodyPr>
          <a:lstStyle/>
          <a:p>
            <a:r>
              <a:rPr lang="en-US"/>
              <a:t>Buffers temperature with cold water stored upstream, strengthening fish habitats</a:t>
            </a:r>
          </a:p>
          <a:p>
            <a:r>
              <a:rPr lang="en-US"/>
              <a:t>Creates winter holding pools for migrating adult/young fish who need slower moving streams for rest</a:t>
            </a:r>
          </a:p>
          <a:p>
            <a:r>
              <a:rPr lang="en-US"/>
              <a:t>Can reduce risk of Hoot Owl Restrictions or Total Closures</a:t>
            </a:r>
          </a:p>
        </p:txBody>
      </p:sp>
      <p:pic>
        <p:nvPicPr>
          <p:cNvPr id="7" name="Picture 6" descr="Grayling">
            <a:extLst>
              <a:ext uri="{FF2B5EF4-FFF2-40B4-BE49-F238E27FC236}">
                <a16:creationId xmlns:a16="http://schemas.microsoft.com/office/drawing/2014/main" id="{3F1D413E-474C-118C-E820-9EAA37D85E84}"/>
              </a:ext>
            </a:extLst>
          </p:cNvPr>
          <p:cNvPicPr>
            <a:picLocks noChangeAspect="1"/>
          </p:cNvPicPr>
          <p:nvPr/>
        </p:nvPicPr>
        <p:blipFill>
          <a:blip r:embed="rId3"/>
          <a:stretch>
            <a:fillRect/>
          </a:stretch>
        </p:blipFill>
        <p:spPr>
          <a:xfrm>
            <a:off x="6758728" y="1109445"/>
            <a:ext cx="4763549" cy="2646726"/>
          </a:xfrm>
          <a:prstGeom prst="rect">
            <a:avLst/>
          </a:prstGeom>
        </p:spPr>
      </p:pic>
      <p:sp>
        <p:nvSpPr>
          <p:cNvPr id="9" name="TextBox 8">
            <a:extLst>
              <a:ext uri="{FF2B5EF4-FFF2-40B4-BE49-F238E27FC236}">
                <a16:creationId xmlns:a16="http://schemas.microsoft.com/office/drawing/2014/main" id="{1C2EDBE7-FFF8-C9EE-F69F-A1A0998D310C}"/>
              </a:ext>
            </a:extLst>
          </p:cNvPr>
          <p:cNvSpPr txBox="1"/>
          <p:nvPr/>
        </p:nvSpPr>
        <p:spPr>
          <a:xfrm>
            <a:off x="0" y="6588853"/>
            <a:ext cx="787166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Image(s) Source: The Nature Conservatory (left), The Fly Shop (right)</a:t>
            </a:r>
          </a:p>
          <a:p>
            <a:pPr algn="ctr"/>
            <a:endParaRPr lang="en-US" sz="1200"/>
          </a:p>
        </p:txBody>
      </p:sp>
      <p:pic>
        <p:nvPicPr>
          <p:cNvPr id="10" name="Picture 9" descr="Collaborative Grazing in Montana | TNC">
            <a:extLst>
              <a:ext uri="{FF2B5EF4-FFF2-40B4-BE49-F238E27FC236}">
                <a16:creationId xmlns:a16="http://schemas.microsoft.com/office/drawing/2014/main" id="{3380891F-D97C-35F2-1EB2-0F5CCB939E5C}"/>
              </a:ext>
            </a:extLst>
          </p:cNvPr>
          <p:cNvPicPr>
            <a:picLocks noChangeAspect="1"/>
          </p:cNvPicPr>
          <p:nvPr/>
        </p:nvPicPr>
        <p:blipFill>
          <a:blip r:embed="rId4"/>
          <a:stretch>
            <a:fillRect/>
          </a:stretch>
        </p:blipFill>
        <p:spPr>
          <a:xfrm>
            <a:off x="824917" y="1104636"/>
            <a:ext cx="5711504" cy="2656342"/>
          </a:xfrm>
          <a:prstGeom prst="rect">
            <a:avLst/>
          </a:prstGeom>
        </p:spPr>
      </p:pic>
    </p:spTree>
    <p:extLst>
      <p:ext uri="{BB962C8B-B14F-4D97-AF65-F5344CB8AC3E}">
        <p14:creationId xmlns:p14="http://schemas.microsoft.com/office/powerpoint/2010/main" val="2654695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owchart: Process 15">
            <a:extLst>
              <a:ext uri="{FF2B5EF4-FFF2-40B4-BE49-F238E27FC236}">
                <a16:creationId xmlns:a16="http://schemas.microsoft.com/office/drawing/2014/main" id="{323017DE-3B57-F161-5A8E-D3E20F1D0C72}"/>
              </a:ext>
            </a:extLst>
          </p:cNvPr>
          <p:cNvSpPr/>
          <p:nvPr/>
        </p:nvSpPr>
        <p:spPr>
          <a:xfrm>
            <a:off x="638457" y="1226199"/>
            <a:ext cx="1947478" cy="1157042"/>
          </a:xfrm>
          <a:prstGeom prst="flowChartProcess">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13942F23-7AEC-9525-EB74-4CDFEE93FEC6}"/>
              </a:ext>
            </a:extLst>
          </p:cNvPr>
          <p:cNvSpPr/>
          <p:nvPr/>
        </p:nvSpPr>
        <p:spPr>
          <a:xfrm>
            <a:off x="2381734" y="3568216"/>
            <a:ext cx="668867" cy="36316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8E33CE93-AE8A-C6D4-3182-A40714D9E643}"/>
              </a:ext>
            </a:extLst>
          </p:cNvPr>
          <p:cNvSpPr/>
          <p:nvPr/>
        </p:nvSpPr>
        <p:spPr>
          <a:xfrm>
            <a:off x="8515497" y="3424392"/>
            <a:ext cx="717638" cy="3435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0141CB0-288F-8779-D6E9-6EAD0C73545B}"/>
              </a:ext>
            </a:extLst>
          </p:cNvPr>
          <p:cNvSpPr/>
          <p:nvPr/>
        </p:nvSpPr>
        <p:spPr>
          <a:xfrm>
            <a:off x="8315861" y="5778773"/>
            <a:ext cx="917208" cy="349961"/>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6170D0CE-8989-69A7-9821-98A7AC4F2895}"/>
              </a:ext>
            </a:extLst>
          </p:cNvPr>
          <p:cNvSpPr/>
          <p:nvPr/>
        </p:nvSpPr>
        <p:spPr>
          <a:xfrm>
            <a:off x="7958875" y="1092624"/>
            <a:ext cx="910218" cy="342971"/>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089B5B32-D3BB-C692-D983-2B3347C4A889}"/>
              </a:ext>
            </a:extLst>
          </p:cNvPr>
          <p:cNvSpPr/>
          <p:nvPr/>
        </p:nvSpPr>
        <p:spPr>
          <a:xfrm rot="2640000">
            <a:off x="4936387" y="4610481"/>
            <a:ext cx="1738188" cy="389632"/>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1A4C2AE1-D687-4741-D118-5BEE39B586D6}"/>
              </a:ext>
            </a:extLst>
          </p:cNvPr>
          <p:cNvSpPr/>
          <p:nvPr/>
        </p:nvSpPr>
        <p:spPr>
          <a:xfrm rot="3960000">
            <a:off x="6705888" y="2149394"/>
            <a:ext cx="990280" cy="39246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0F875732-1DED-CCE4-2CFF-5AAD1FB6861B}"/>
              </a:ext>
            </a:extLst>
          </p:cNvPr>
          <p:cNvSpPr/>
          <p:nvPr/>
        </p:nvSpPr>
        <p:spPr>
          <a:xfrm rot="18480000">
            <a:off x="4855068" y="2387843"/>
            <a:ext cx="1724206" cy="424586"/>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8BE9E4-8BD1-7E77-E6EC-8576A13E42D2}"/>
              </a:ext>
            </a:extLst>
          </p:cNvPr>
          <p:cNvSpPr>
            <a:spLocks noGrp="1"/>
          </p:cNvSpPr>
          <p:nvPr>
            <p:ph type="title"/>
          </p:nvPr>
        </p:nvSpPr>
        <p:spPr>
          <a:xfrm>
            <a:off x="521394" y="107574"/>
            <a:ext cx="5223546" cy="1345814"/>
          </a:xfrm>
        </p:spPr>
        <p:txBody>
          <a:bodyPr>
            <a:normAutofit/>
          </a:bodyPr>
          <a:lstStyle/>
          <a:p>
            <a:r>
              <a:rPr lang="en-US" sz="4000"/>
              <a:t>BDA Strategy Diagram </a:t>
            </a:r>
          </a:p>
        </p:txBody>
      </p:sp>
      <p:sp>
        <p:nvSpPr>
          <p:cNvPr id="8" name="Oval 7">
            <a:extLst>
              <a:ext uri="{FF2B5EF4-FFF2-40B4-BE49-F238E27FC236}">
                <a16:creationId xmlns:a16="http://schemas.microsoft.com/office/drawing/2014/main" id="{B9897003-6C1D-C15C-021A-9ACEC906340B}"/>
              </a:ext>
            </a:extLst>
          </p:cNvPr>
          <p:cNvSpPr/>
          <p:nvPr/>
        </p:nvSpPr>
        <p:spPr>
          <a:xfrm>
            <a:off x="108155" y="2993922"/>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Birch Creek BDAs</a:t>
            </a:r>
          </a:p>
        </p:txBody>
      </p:sp>
      <p:sp>
        <p:nvSpPr>
          <p:cNvPr id="14" name="Oval 13">
            <a:extLst>
              <a:ext uri="{FF2B5EF4-FFF2-40B4-BE49-F238E27FC236}">
                <a16:creationId xmlns:a16="http://schemas.microsoft.com/office/drawing/2014/main" id="{7A2C32D1-08D6-D703-2F40-34ED7DA98AFE}"/>
              </a:ext>
            </a:extLst>
          </p:cNvPr>
          <p:cNvSpPr/>
          <p:nvPr/>
        </p:nvSpPr>
        <p:spPr>
          <a:xfrm>
            <a:off x="5820561" y="521922"/>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Groundwater Storage</a:t>
            </a:r>
          </a:p>
        </p:txBody>
      </p:sp>
      <p:sp>
        <p:nvSpPr>
          <p:cNvPr id="17" name="Oval 16">
            <a:extLst>
              <a:ext uri="{FF2B5EF4-FFF2-40B4-BE49-F238E27FC236}">
                <a16:creationId xmlns:a16="http://schemas.microsoft.com/office/drawing/2014/main" id="{14596E43-42C1-245E-43F0-E6E3996A3653}"/>
              </a:ext>
            </a:extLst>
          </p:cNvPr>
          <p:cNvSpPr/>
          <p:nvPr/>
        </p:nvSpPr>
        <p:spPr>
          <a:xfrm>
            <a:off x="3131575" y="2993922"/>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Stream Velocity</a:t>
            </a:r>
          </a:p>
        </p:txBody>
      </p:sp>
      <p:sp>
        <p:nvSpPr>
          <p:cNvPr id="19" name="Oval 18">
            <a:extLst>
              <a:ext uri="{FF2B5EF4-FFF2-40B4-BE49-F238E27FC236}">
                <a16:creationId xmlns:a16="http://schemas.microsoft.com/office/drawing/2014/main" id="{542D99C2-F5E4-4129-84AB-7ABB9F308E82}"/>
              </a:ext>
            </a:extLst>
          </p:cNvPr>
          <p:cNvSpPr/>
          <p:nvPr/>
        </p:nvSpPr>
        <p:spPr>
          <a:xfrm>
            <a:off x="6238568" y="5216589"/>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Wetland Coverage</a:t>
            </a:r>
          </a:p>
        </p:txBody>
      </p:sp>
      <p:sp>
        <p:nvSpPr>
          <p:cNvPr id="21" name="Oval 20">
            <a:extLst>
              <a:ext uri="{FF2B5EF4-FFF2-40B4-BE49-F238E27FC236}">
                <a16:creationId xmlns:a16="http://schemas.microsoft.com/office/drawing/2014/main" id="{988F1F93-B91E-296F-4BCD-A1F537A6773A}"/>
              </a:ext>
            </a:extLst>
          </p:cNvPr>
          <p:cNvSpPr/>
          <p:nvPr/>
        </p:nvSpPr>
        <p:spPr>
          <a:xfrm>
            <a:off x="8976988" y="521922"/>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FFC000"/>
                </a:solidFill>
              </a:rPr>
              <a:t>Summer Irrigation Potential</a:t>
            </a:r>
          </a:p>
        </p:txBody>
      </p:sp>
      <p:sp>
        <p:nvSpPr>
          <p:cNvPr id="23" name="Oval 22">
            <a:extLst>
              <a:ext uri="{FF2B5EF4-FFF2-40B4-BE49-F238E27FC236}">
                <a16:creationId xmlns:a16="http://schemas.microsoft.com/office/drawing/2014/main" id="{0141F61E-AAFB-0054-A9AC-67D1CCE3AF78}"/>
              </a:ext>
            </a:extLst>
          </p:cNvPr>
          <p:cNvSpPr/>
          <p:nvPr/>
        </p:nvSpPr>
        <p:spPr>
          <a:xfrm>
            <a:off x="9330813" y="5216589"/>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92D050"/>
                </a:solidFill>
              </a:rPr>
              <a:t>Biodiversity</a:t>
            </a:r>
          </a:p>
        </p:txBody>
      </p:sp>
      <p:sp>
        <p:nvSpPr>
          <p:cNvPr id="25" name="Oval 24">
            <a:extLst>
              <a:ext uri="{FF2B5EF4-FFF2-40B4-BE49-F238E27FC236}">
                <a16:creationId xmlns:a16="http://schemas.microsoft.com/office/drawing/2014/main" id="{E1EB1F28-3020-6CF4-954E-381408A97DF2}"/>
              </a:ext>
            </a:extLst>
          </p:cNvPr>
          <p:cNvSpPr/>
          <p:nvPr/>
        </p:nvSpPr>
        <p:spPr>
          <a:xfrm>
            <a:off x="6396111" y="2860901"/>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BHR Summer Temperature</a:t>
            </a:r>
          </a:p>
        </p:txBody>
      </p:sp>
      <p:sp>
        <p:nvSpPr>
          <p:cNvPr id="27" name="Oval 26">
            <a:extLst>
              <a:ext uri="{FF2B5EF4-FFF2-40B4-BE49-F238E27FC236}">
                <a16:creationId xmlns:a16="http://schemas.microsoft.com/office/drawing/2014/main" id="{934F0AFD-86BD-D10F-0B8B-57695506882E}"/>
              </a:ext>
            </a:extLst>
          </p:cNvPr>
          <p:cNvSpPr/>
          <p:nvPr/>
        </p:nvSpPr>
        <p:spPr>
          <a:xfrm>
            <a:off x="9330227" y="2841003"/>
            <a:ext cx="2379406" cy="146500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accent4">
                    <a:lumMod val="40000"/>
                    <a:lumOff val="60000"/>
                  </a:schemeClr>
                </a:solidFill>
              </a:rPr>
              <a:t>Stress on Fish Populations</a:t>
            </a:r>
          </a:p>
        </p:txBody>
      </p:sp>
      <p:pic>
        <p:nvPicPr>
          <p:cNvPr id="29" name="Picture 28" descr="Blue River Stream Vector Graphic | Blue water dam vector, River drawing png, River clipart">
            <a:extLst>
              <a:ext uri="{FF2B5EF4-FFF2-40B4-BE49-F238E27FC236}">
                <a16:creationId xmlns:a16="http://schemas.microsoft.com/office/drawing/2014/main" id="{ABFCC6B5-A97C-550F-4D2D-C6E5A29CF22A}"/>
              </a:ext>
            </a:extLst>
          </p:cNvPr>
          <p:cNvPicPr>
            <a:picLocks noChangeAspect="1"/>
          </p:cNvPicPr>
          <p:nvPr/>
        </p:nvPicPr>
        <p:blipFill>
          <a:blip r:embed="rId3"/>
          <a:stretch>
            <a:fillRect/>
          </a:stretch>
        </p:blipFill>
        <p:spPr>
          <a:xfrm>
            <a:off x="3422637" y="4721218"/>
            <a:ext cx="1789415" cy="1205238"/>
          </a:xfrm>
          <a:prstGeom prst="rect">
            <a:avLst/>
          </a:prstGeom>
        </p:spPr>
      </p:pic>
      <p:sp>
        <p:nvSpPr>
          <p:cNvPr id="12" name="Arrow: Right 11">
            <a:extLst>
              <a:ext uri="{FF2B5EF4-FFF2-40B4-BE49-F238E27FC236}">
                <a16:creationId xmlns:a16="http://schemas.microsoft.com/office/drawing/2014/main" id="{C5D4BF1B-B3C7-1EFD-6DA3-B1403A652D1F}"/>
              </a:ext>
            </a:extLst>
          </p:cNvPr>
          <p:cNvSpPr/>
          <p:nvPr/>
        </p:nvSpPr>
        <p:spPr>
          <a:xfrm>
            <a:off x="844320" y="1406907"/>
            <a:ext cx="351341" cy="31046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38C9F4D2-7EE9-7770-EBB3-3AC19E937890}"/>
              </a:ext>
            </a:extLst>
          </p:cNvPr>
          <p:cNvSpPr/>
          <p:nvPr/>
        </p:nvSpPr>
        <p:spPr>
          <a:xfrm>
            <a:off x="844319" y="1812097"/>
            <a:ext cx="351341" cy="310460"/>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eaver dam - Free vector clipart images on creazilla.com">
            <a:extLst>
              <a:ext uri="{FF2B5EF4-FFF2-40B4-BE49-F238E27FC236}">
                <a16:creationId xmlns:a16="http://schemas.microsoft.com/office/drawing/2014/main" id="{A8C207AD-A29B-5B77-711C-3940509BB757}"/>
              </a:ext>
            </a:extLst>
          </p:cNvPr>
          <p:cNvPicPr>
            <a:picLocks noChangeAspect="1"/>
          </p:cNvPicPr>
          <p:nvPr/>
        </p:nvPicPr>
        <p:blipFill>
          <a:blip r:embed="rId4"/>
          <a:stretch>
            <a:fillRect/>
          </a:stretch>
        </p:blipFill>
        <p:spPr>
          <a:xfrm>
            <a:off x="310465" y="4723181"/>
            <a:ext cx="2093271" cy="1234310"/>
          </a:xfrm>
          <a:prstGeom prst="rect">
            <a:avLst/>
          </a:prstGeom>
        </p:spPr>
      </p:pic>
      <p:sp>
        <p:nvSpPr>
          <p:cNvPr id="18" name="TextBox 17">
            <a:extLst>
              <a:ext uri="{FF2B5EF4-FFF2-40B4-BE49-F238E27FC236}">
                <a16:creationId xmlns:a16="http://schemas.microsoft.com/office/drawing/2014/main" id="{6FE2AFDD-10A8-89CC-65B0-B319538C7F47}"/>
              </a:ext>
            </a:extLst>
          </p:cNvPr>
          <p:cNvSpPr txBox="1"/>
          <p:nvPr/>
        </p:nvSpPr>
        <p:spPr>
          <a:xfrm>
            <a:off x="1192070" y="1404880"/>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Decreases</a:t>
            </a:r>
          </a:p>
        </p:txBody>
      </p:sp>
      <p:sp>
        <p:nvSpPr>
          <p:cNvPr id="20" name="TextBox 19">
            <a:extLst>
              <a:ext uri="{FF2B5EF4-FFF2-40B4-BE49-F238E27FC236}">
                <a16:creationId xmlns:a16="http://schemas.microsoft.com/office/drawing/2014/main" id="{A2D1AFBA-4503-61CB-129A-DE433F279AF5}"/>
              </a:ext>
            </a:extLst>
          </p:cNvPr>
          <p:cNvSpPr txBox="1"/>
          <p:nvPr/>
        </p:nvSpPr>
        <p:spPr>
          <a:xfrm>
            <a:off x="1192069" y="1804022"/>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Increases</a:t>
            </a:r>
          </a:p>
        </p:txBody>
      </p:sp>
      <p:cxnSp>
        <p:nvCxnSpPr>
          <p:cNvPr id="28" name="Straight Arrow Connector 27">
            <a:extLst>
              <a:ext uri="{FF2B5EF4-FFF2-40B4-BE49-F238E27FC236}">
                <a16:creationId xmlns:a16="http://schemas.microsoft.com/office/drawing/2014/main" id="{95AF42B5-CC04-AE87-5180-EA098C4D5BB7}"/>
              </a:ext>
            </a:extLst>
          </p:cNvPr>
          <p:cNvCxnSpPr/>
          <p:nvPr/>
        </p:nvCxnSpPr>
        <p:spPr>
          <a:xfrm>
            <a:off x="4520855" y="5563471"/>
            <a:ext cx="345249" cy="1925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8443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CFB1F8-107D-9994-D242-0D58A7AC86E6}"/>
              </a:ext>
            </a:extLst>
          </p:cNvPr>
          <p:cNvSpPr>
            <a:spLocks noGrp="1"/>
          </p:cNvSpPr>
          <p:nvPr>
            <p:ph type="title"/>
          </p:nvPr>
        </p:nvSpPr>
        <p:spPr>
          <a:xfrm>
            <a:off x="640080" y="325369"/>
            <a:ext cx="4368602" cy="1956841"/>
          </a:xfrm>
        </p:spPr>
        <p:txBody>
          <a:bodyPr anchor="b">
            <a:normAutofit/>
          </a:bodyPr>
          <a:lstStyle/>
          <a:p>
            <a:r>
              <a:rPr lang="en-US" sz="4000"/>
              <a:t>Fund Our Birch Creek Beaver Dam Analog Proposal</a:t>
            </a:r>
          </a:p>
        </p:txBody>
      </p:sp>
      <p:sp>
        <p:nvSpPr>
          <p:cNvPr id="7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4722526C-1202-C714-DAF3-D255C8E18345}"/>
              </a:ext>
            </a:extLst>
          </p:cNvPr>
          <p:cNvSpPr>
            <a:spLocks noGrp="1"/>
          </p:cNvSpPr>
          <p:nvPr>
            <p:ph idx="1"/>
          </p:nvPr>
        </p:nvSpPr>
        <p:spPr>
          <a:xfrm>
            <a:off x="212291" y="2872899"/>
            <a:ext cx="5401293" cy="3648256"/>
          </a:xfrm>
        </p:spPr>
        <p:txBody>
          <a:bodyPr vert="horz" lIns="91440" tIns="45720" rIns="91440" bIns="45720" rtlCol="0" anchor="t">
            <a:noAutofit/>
          </a:bodyPr>
          <a:lstStyle/>
          <a:p>
            <a:r>
              <a:rPr lang="en-US" sz="2000"/>
              <a:t>Requesting support to construct four BDAs on Birch Creek's first-order tributaries, using on-site materials </a:t>
            </a:r>
          </a:p>
          <a:p>
            <a:r>
              <a:rPr lang="en-US" sz="2000"/>
              <a:t>A low-cost, low-risk pilot that cools and stabilizes flow into Big Hole Sections most vulnerable to drought and fishing closures</a:t>
            </a:r>
          </a:p>
          <a:p>
            <a:r>
              <a:rPr lang="en-US" sz="2000"/>
              <a:t>Benefits ranchers, anglers, and conservationists</a:t>
            </a:r>
          </a:p>
          <a:p>
            <a:pPr marL="0" indent="0">
              <a:buNone/>
            </a:pPr>
            <a:r>
              <a:rPr lang="en-US" sz="2000" b="1"/>
              <a:t>A small investment in Birch Creek protects the entire watershed downstream, so let's plan today!</a:t>
            </a:r>
          </a:p>
          <a:p>
            <a:endParaRPr lang="en-US" sz="2000"/>
          </a:p>
        </p:txBody>
      </p:sp>
      <p:pic>
        <p:nvPicPr>
          <p:cNvPr id="7" name="Picture 6">
            <a:extLst>
              <a:ext uri="{FF2B5EF4-FFF2-40B4-BE49-F238E27FC236}">
                <a16:creationId xmlns:a16="http://schemas.microsoft.com/office/drawing/2014/main" id="{B7F4BCD3-D4E0-2035-8787-715092E69C0C}"/>
              </a:ext>
            </a:extLst>
          </p:cNvPr>
          <p:cNvPicPr>
            <a:picLocks noChangeAspect="1"/>
          </p:cNvPicPr>
          <p:nvPr/>
        </p:nvPicPr>
        <p:blipFill>
          <a:blip r:embed="rId3"/>
          <a:srcRect t="5972" r="-738" b="4516"/>
          <a:stretch>
            <a:fillRect/>
          </a:stretch>
        </p:blipFill>
        <p:spPr>
          <a:xfrm>
            <a:off x="5679906" y="10"/>
            <a:ext cx="6526796" cy="685532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6B470AF2-6B23-F150-4A2E-89C5B26A3FCB}"/>
              </a:ext>
            </a:extLst>
          </p:cNvPr>
          <p:cNvSpPr txBox="1"/>
          <p:nvPr/>
        </p:nvSpPr>
        <p:spPr>
          <a:xfrm>
            <a:off x="3462" y="6527268"/>
            <a:ext cx="6377497"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b="0" i="0" u="none" strike="noStrike" baseline="0">
                <a:solidFill>
                  <a:srgbClr val="000000"/>
                </a:solidFill>
                <a:latin typeface="Aptos"/>
                <a:ea typeface="Segoe UI"/>
                <a:cs typeface="Segoe UI"/>
              </a:rPr>
              <a:t>Image</a:t>
            </a:r>
            <a:r>
              <a:rPr lang="en-US" sz="1200">
                <a:solidFill>
                  <a:srgbClr val="000000"/>
                </a:solidFill>
                <a:latin typeface="Aptos"/>
                <a:ea typeface="Segoe UI"/>
                <a:cs typeface="Segoe UI"/>
              </a:rPr>
              <a:t> Source: </a:t>
            </a:r>
            <a:r>
              <a:rPr lang="en-US" sz="1200">
                <a:solidFill>
                  <a:srgbClr val="000000"/>
                </a:solidFill>
                <a:ea typeface="+mn-lt"/>
                <a:cs typeface="Segoe UI"/>
              </a:rPr>
              <a:t>Big Hole Watershed Committee, Summer 2025 Newsletter; https</a:t>
            </a:r>
            <a:r>
              <a:rPr lang="en-US" sz="1200">
                <a:solidFill>
                  <a:srgbClr val="000000"/>
                </a:solidFill>
                <a:ea typeface="+mn-lt"/>
                <a:cs typeface="+mn-lt"/>
              </a:rPr>
              <a:t>://bhwc.org/</a:t>
            </a:r>
            <a:endParaRPr lang="en-US" sz="1200" b="0" i="0">
              <a:solidFill>
                <a:srgbClr val="000000"/>
              </a:solidFill>
              <a:latin typeface="Aptos"/>
              <a:ea typeface="Segoe UI"/>
              <a:cs typeface="Segoe UI"/>
            </a:endParaRPr>
          </a:p>
          <a:p>
            <a:pPr algn="ctr" rtl="0">
              <a:spcAft>
                <a:spcPts val="600"/>
              </a:spcAft>
            </a:pPr>
            <a:r>
              <a:rPr lang="en-US" sz="1200" b="0" i="0">
                <a:solidFill>
                  <a:srgbClr val="000000"/>
                </a:solidFill>
                <a:latin typeface="Aptos"/>
                <a:ea typeface="Segoe UI"/>
                <a:cs typeface="Segoe UI"/>
              </a:rPr>
              <a:t>​</a:t>
            </a:r>
          </a:p>
          <a:p>
            <a:pPr algn="ctr">
              <a:spcAft>
                <a:spcPts val="600"/>
              </a:spcAft>
            </a:pPr>
            <a:endParaRPr lang="en-US"/>
          </a:p>
        </p:txBody>
      </p:sp>
    </p:spTree>
    <p:extLst>
      <p:ext uri="{BB962C8B-B14F-4D97-AF65-F5344CB8AC3E}">
        <p14:creationId xmlns:p14="http://schemas.microsoft.com/office/powerpoint/2010/main" val="4033563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descr="Wood human figure">
            <a:extLst>
              <a:ext uri="{FF2B5EF4-FFF2-40B4-BE49-F238E27FC236}">
                <a16:creationId xmlns:a16="http://schemas.microsoft.com/office/drawing/2014/main" id="{883FA6EC-D3CF-D4D7-211E-3EFC2E60AE23}"/>
              </a:ext>
            </a:extLst>
          </p:cNvPr>
          <p:cNvPicPr>
            <a:picLocks noChangeAspect="1"/>
          </p:cNvPicPr>
          <p:nvPr/>
        </p:nvPicPr>
        <p:blipFill>
          <a:blip r:embed="rId2"/>
          <a:srcRect r="-2" b="15241"/>
          <a:stretch>
            <a:fillRect/>
          </a:stretch>
        </p:blipFill>
        <p:spPr>
          <a:xfrm>
            <a:off x="20" y="-7619"/>
            <a:ext cx="12191979" cy="6887364"/>
          </a:xfrm>
          <a:prstGeom prst="rect">
            <a:avLst/>
          </a:prstGeom>
        </p:spPr>
      </p:pic>
      <p:sp>
        <p:nvSpPr>
          <p:cNvPr id="22" name="Rectangle 21">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4067CD3-146F-6228-E362-39AA720C2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4" name="Rectangle 23">
            <a:extLst>
              <a:ext uri="{FF2B5EF4-FFF2-40B4-BE49-F238E27FC236}">
                <a16:creationId xmlns:a16="http://schemas.microsoft.com/office/drawing/2014/main" id="{271C7E5C-A0F8-E9FA-56DB-31A257FD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3F70A3C-4474-2A39-470C-FD55A8837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6" name="Rectangle 25">
            <a:extLst>
              <a:ext uri="{FF2B5EF4-FFF2-40B4-BE49-F238E27FC236}">
                <a16:creationId xmlns:a16="http://schemas.microsoft.com/office/drawing/2014/main" id="{BAC3F7D4-9613-0E1F-901C-98FE831DE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FD5167C-AF48-26F0-7A9F-3F7643374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7B30A01-FCA8-86A5-A840-C32A3BE2E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922113-EF23-1027-8950-63D5CD27F97D}"/>
              </a:ext>
            </a:extLst>
          </p:cNvPr>
          <p:cNvSpPr>
            <a:spLocks noGrp="1"/>
          </p:cNvSpPr>
          <p:nvPr>
            <p:ph type="title"/>
          </p:nvPr>
        </p:nvSpPr>
        <p:spPr>
          <a:xfrm>
            <a:off x="859028" y="2155188"/>
            <a:ext cx="4160233" cy="2839273"/>
          </a:xfrm>
        </p:spPr>
        <p:txBody>
          <a:bodyPr vert="horz" lIns="91440" tIns="45720" rIns="91440" bIns="45720" rtlCol="0" anchor="b">
            <a:normAutofit/>
          </a:bodyPr>
          <a:lstStyle/>
          <a:p>
            <a:r>
              <a:rPr lang="en-US" sz="4000">
                <a:solidFill>
                  <a:srgbClr val="FFFFFF"/>
                </a:solidFill>
              </a:rPr>
              <a:t>Thank You!</a:t>
            </a:r>
          </a:p>
        </p:txBody>
      </p:sp>
      <p:sp>
        <p:nvSpPr>
          <p:cNvPr id="3" name="Content Placeholder 2">
            <a:extLst>
              <a:ext uri="{FF2B5EF4-FFF2-40B4-BE49-F238E27FC236}">
                <a16:creationId xmlns:a16="http://schemas.microsoft.com/office/drawing/2014/main" id="{873D8281-A3A1-03B8-4888-C446F66840D9}"/>
              </a:ext>
            </a:extLst>
          </p:cNvPr>
          <p:cNvSpPr>
            <a:spLocks noGrp="1"/>
          </p:cNvSpPr>
          <p:nvPr>
            <p:ph idx="1"/>
          </p:nvPr>
        </p:nvSpPr>
        <p:spPr>
          <a:xfrm>
            <a:off x="859028" y="5166367"/>
            <a:ext cx="4160233" cy="850998"/>
          </a:xfrm>
        </p:spPr>
        <p:txBody>
          <a:bodyPr vert="horz" lIns="91440" tIns="45720" rIns="91440" bIns="45720" rtlCol="0" anchor="t">
            <a:normAutofit/>
          </a:bodyPr>
          <a:lstStyle/>
          <a:p>
            <a:pPr marL="0" indent="0">
              <a:buNone/>
            </a:pPr>
            <a:r>
              <a:rPr lang="en-US" sz="2000">
                <a:solidFill>
                  <a:srgbClr val="FFFFFF"/>
                </a:solidFill>
              </a:rPr>
              <a:t>Questions?</a:t>
            </a:r>
          </a:p>
        </p:txBody>
      </p:sp>
    </p:spTree>
    <p:extLst>
      <p:ext uri="{BB962C8B-B14F-4D97-AF65-F5344CB8AC3E}">
        <p14:creationId xmlns:p14="http://schemas.microsoft.com/office/powerpoint/2010/main" val="20997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C6777B5-64F4-4200-B099-34168B69F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ig Hole: Montana's Big Hole Country | Southwest Montana">
            <a:extLst>
              <a:ext uri="{FF2B5EF4-FFF2-40B4-BE49-F238E27FC236}">
                <a16:creationId xmlns:a16="http://schemas.microsoft.com/office/drawing/2014/main" id="{B49352E5-EE17-B617-F7D5-9DCF74C6A9CD}"/>
              </a:ext>
            </a:extLst>
          </p:cNvPr>
          <p:cNvPicPr>
            <a:picLocks noChangeAspect="1"/>
          </p:cNvPicPr>
          <p:nvPr/>
        </p:nvPicPr>
        <p:blipFill>
          <a:blip r:embed="rId3"/>
          <a:srcRect t="334" b="3973"/>
          <a:stretch>
            <a:fillRect/>
          </a:stretch>
        </p:blipFill>
        <p:spPr>
          <a:xfrm>
            <a:off x="20" y="10"/>
            <a:ext cx="12191980" cy="6095990"/>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effectLst>
            <a:outerShdw blurRad="381000" dist="152400" dir="5400000" algn="t" rotWithShape="0">
              <a:prstClr val="black">
                <a:alpha val="20000"/>
              </a:prstClr>
            </a:outerShdw>
          </a:effectLst>
        </p:spPr>
      </p:pic>
      <p:sp>
        <p:nvSpPr>
          <p:cNvPr id="16" name="Rectangle 41">
            <a:extLst>
              <a:ext uri="{FF2B5EF4-FFF2-40B4-BE49-F238E27FC236}">
                <a16:creationId xmlns:a16="http://schemas.microsoft.com/office/drawing/2014/main" id="{9B37791B-B040-4694-BFDC-8DD132D86E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8350" cy="6038850"/>
          </a:xfrm>
          <a:custGeom>
            <a:avLst/>
            <a:gdLst>
              <a:gd name="connsiteX0" fmla="*/ 0 w 12192000"/>
              <a:gd name="connsiteY0" fmla="*/ 0 h 5835650"/>
              <a:gd name="connsiteX1" fmla="*/ 12192000 w 12192000"/>
              <a:gd name="connsiteY1" fmla="*/ 0 h 5835650"/>
              <a:gd name="connsiteX2" fmla="*/ 12192000 w 12192000"/>
              <a:gd name="connsiteY2" fmla="*/ 5835650 h 5835650"/>
              <a:gd name="connsiteX3" fmla="*/ 0 w 12192000"/>
              <a:gd name="connsiteY3" fmla="*/ 5835650 h 5835650"/>
              <a:gd name="connsiteX4" fmla="*/ 0 w 12192000"/>
              <a:gd name="connsiteY4"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0 w 12198350"/>
              <a:gd name="connsiteY4" fmla="*/ 5835650 h 5835650"/>
              <a:gd name="connsiteX5" fmla="*/ 0 w 12198350"/>
              <a:gd name="connsiteY5"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0 w 12198350"/>
              <a:gd name="connsiteY5" fmla="*/ 5835650 h 5835650"/>
              <a:gd name="connsiteX6" fmla="*/ 0 w 12198350"/>
              <a:gd name="connsiteY6"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822450 w 12198350"/>
              <a:gd name="connsiteY5" fmla="*/ 58293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1727200 w 12198350"/>
              <a:gd name="connsiteY5" fmla="*/ 5486400 h 5835650"/>
              <a:gd name="connsiteX6" fmla="*/ 0 w 12198350"/>
              <a:gd name="connsiteY6" fmla="*/ 5835650 h 5835650"/>
              <a:gd name="connsiteX7" fmla="*/ 0 w 12198350"/>
              <a:gd name="connsiteY7" fmla="*/ 0 h 5835650"/>
              <a:gd name="connsiteX0" fmla="*/ 0 w 12198350"/>
              <a:gd name="connsiteY0" fmla="*/ 0 h 5835650"/>
              <a:gd name="connsiteX1" fmla="*/ 12192000 w 12198350"/>
              <a:gd name="connsiteY1" fmla="*/ 0 h 5835650"/>
              <a:gd name="connsiteX2" fmla="*/ 12198350 w 12198350"/>
              <a:gd name="connsiteY2" fmla="*/ 3505200 h 5835650"/>
              <a:gd name="connsiteX3" fmla="*/ 12192000 w 12198350"/>
              <a:gd name="connsiteY3" fmla="*/ 5835650 h 5835650"/>
              <a:gd name="connsiteX4" fmla="*/ 5060950 w 12198350"/>
              <a:gd name="connsiteY4" fmla="*/ 5835650 h 5835650"/>
              <a:gd name="connsiteX5" fmla="*/ 3854450 w 12198350"/>
              <a:gd name="connsiteY5" fmla="*/ 5695950 h 5835650"/>
              <a:gd name="connsiteX6" fmla="*/ 1727200 w 12198350"/>
              <a:gd name="connsiteY6" fmla="*/ 5486400 h 5835650"/>
              <a:gd name="connsiteX7" fmla="*/ 0 w 12198350"/>
              <a:gd name="connsiteY7" fmla="*/ 5835650 h 5835650"/>
              <a:gd name="connsiteX8" fmla="*/ 0 w 12198350"/>
              <a:gd name="connsiteY8" fmla="*/ 0 h 5835650"/>
              <a:gd name="connsiteX0" fmla="*/ 0 w 12198350"/>
              <a:gd name="connsiteY0" fmla="*/ 0 h 5842000"/>
              <a:gd name="connsiteX1" fmla="*/ 12192000 w 12198350"/>
              <a:gd name="connsiteY1" fmla="*/ 0 h 5842000"/>
              <a:gd name="connsiteX2" fmla="*/ 12198350 w 12198350"/>
              <a:gd name="connsiteY2" fmla="*/ 3505200 h 5842000"/>
              <a:gd name="connsiteX3" fmla="*/ 12192000 w 12198350"/>
              <a:gd name="connsiteY3" fmla="*/ 5835650 h 5842000"/>
              <a:gd name="connsiteX4" fmla="*/ 5060950 w 12198350"/>
              <a:gd name="connsiteY4" fmla="*/ 5835650 h 5842000"/>
              <a:gd name="connsiteX5" fmla="*/ 3663950 w 12198350"/>
              <a:gd name="connsiteY5" fmla="*/ 5842000 h 5842000"/>
              <a:gd name="connsiteX6" fmla="*/ 1727200 w 12198350"/>
              <a:gd name="connsiteY6" fmla="*/ 5486400 h 5842000"/>
              <a:gd name="connsiteX7" fmla="*/ 0 w 12198350"/>
              <a:gd name="connsiteY7" fmla="*/ 5835650 h 5842000"/>
              <a:gd name="connsiteX8" fmla="*/ 0 w 12198350"/>
              <a:gd name="connsiteY8" fmla="*/ 0 h 584200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4883150 w 12198350"/>
              <a:gd name="connsiteY4" fmla="*/ 5924550 h 5924550"/>
              <a:gd name="connsiteX5" fmla="*/ 3663950 w 12198350"/>
              <a:gd name="connsiteY5" fmla="*/ 5842000 h 5924550"/>
              <a:gd name="connsiteX6" fmla="*/ 1727200 w 12198350"/>
              <a:gd name="connsiteY6" fmla="*/ 5486400 h 5924550"/>
              <a:gd name="connsiteX7" fmla="*/ 0 w 12198350"/>
              <a:gd name="connsiteY7" fmla="*/ 5835650 h 5924550"/>
              <a:gd name="connsiteX8" fmla="*/ 0 w 12198350"/>
              <a:gd name="connsiteY8" fmla="*/ 0 h 5924550"/>
              <a:gd name="connsiteX0" fmla="*/ 0 w 12198350"/>
              <a:gd name="connsiteY0" fmla="*/ 0 h 5924550"/>
              <a:gd name="connsiteX1" fmla="*/ 12192000 w 12198350"/>
              <a:gd name="connsiteY1" fmla="*/ 0 h 5924550"/>
              <a:gd name="connsiteX2" fmla="*/ 12198350 w 12198350"/>
              <a:gd name="connsiteY2" fmla="*/ 3505200 h 5924550"/>
              <a:gd name="connsiteX3" fmla="*/ 12192000 w 12198350"/>
              <a:gd name="connsiteY3" fmla="*/ 5835650 h 5924550"/>
              <a:gd name="connsiteX4" fmla="*/ 8318500 w 12198350"/>
              <a:gd name="connsiteY4" fmla="*/ 5867400 h 5924550"/>
              <a:gd name="connsiteX5" fmla="*/ 4883150 w 12198350"/>
              <a:gd name="connsiteY5" fmla="*/ 5924550 h 5924550"/>
              <a:gd name="connsiteX6" fmla="*/ 3663950 w 12198350"/>
              <a:gd name="connsiteY6" fmla="*/ 5842000 h 5924550"/>
              <a:gd name="connsiteX7" fmla="*/ 1727200 w 12198350"/>
              <a:gd name="connsiteY7" fmla="*/ 5486400 h 5924550"/>
              <a:gd name="connsiteX8" fmla="*/ 0 w 12198350"/>
              <a:gd name="connsiteY8" fmla="*/ 5835650 h 5924550"/>
              <a:gd name="connsiteX9" fmla="*/ 0 w 12198350"/>
              <a:gd name="connsiteY9" fmla="*/ 0 h 59245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9766300 w 12198350"/>
              <a:gd name="connsiteY4" fmla="*/ 59245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2192000 w 12198350"/>
              <a:gd name="connsiteY3" fmla="*/ 583565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25525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8813800 w 12198350"/>
              <a:gd name="connsiteY3" fmla="*/ 5746750 h 6038850"/>
              <a:gd name="connsiteX4" fmla="*/ 7219950 w 12198350"/>
              <a:gd name="connsiteY4" fmla="*/ 6038850 h 6038850"/>
              <a:gd name="connsiteX5" fmla="*/ 4883150 w 12198350"/>
              <a:gd name="connsiteY5" fmla="*/ 5924550 h 6038850"/>
              <a:gd name="connsiteX6" fmla="*/ 3663950 w 12198350"/>
              <a:gd name="connsiteY6" fmla="*/ 5842000 h 6038850"/>
              <a:gd name="connsiteX7" fmla="*/ 1727200 w 12198350"/>
              <a:gd name="connsiteY7" fmla="*/ 5486400 h 6038850"/>
              <a:gd name="connsiteX8" fmla="*/ 0 w 12198350"/>
              <a:gd name="connsiteY8" fmla="*/ 5835650 h 6038850"/>
              <a:gd name="connsiteX9" fmla="*/ 0 w 12198350"/>
              <a:gd name="connsiteY9"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623550 w 12198350"/>
              <a:gd name="connsiteY3" fmla="*/ 48006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0185400 w 12198350"/>
              <a:gd name="connsiteY3" fmla="*/ 4978400 h 6038850"/>
              <a:gd name="connsiteX4" fmla="*/ 8813800 w 12198350"/>
              <a:gd name="connsiteY4" fmla="*/ 5746750 h 6038850"/>
              <a:gd name="connsiteX5" fmla="*/ 7219950 w 12198350"/>
              <a:gd name="connsiteY5" fmla="*/ 6038850 h 6038850"/>
              <a:gd name="connsiteX6" fmla="*/ 4883150 w 12198350"/>
              <a:gd name="connsiteY6" fmla="*/ 5924550 h 6038850"/>
              <a:gd name="connsiteX7" fmla="*/ 3663950 w 12198350"/>
              <a:gd name="connsiteY7" fmla="*/ 5842000 h 6038850"/>
              <a:gd name="connsiteX8" fmla="*/ 1727200 w 12198350"/>
              <a:gd name="connsiteY8" fmla="*/ 5486400 h 6038850"/>
              <a:gd name="connsiteX9" fmla="*/ 0 w 12198350"/>
              <a:gd name="connsiteY9" fmla="*/ 5835650 h 6038850"/>
              <a:gd name="connsiteX10" fmla="*/ 0 w 12198350"/>
              <a:gd name="connsiteY10"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766550 w 12198350"/>
              <a:gd name="connsiteY3" fmla="*/ 410845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 name="connsiteX0" fmla="*/ 0 w 12198350"/>
              <a:gd name="connsiteY0" fmla="*/ 0 h 6038850"/>
              <a:gd name="connsiteX1" fmla="*/ 12192000 w 12198350"/>
              <a:gd name="connsiteY1" fmla="*/ 0 h 6038850"/>
              <a:gd name="connsiteX2" fmla="*/ 12198350 w 12198350"/>
              <a:gd name="connsiteY2" fmla="*/ 3505200 h 6038850"/>
              <a:gd name="connsiteX3" fmla="*/ 11341100 w 12198350"/>
              <a:gd name="connsiteY3" fmla="*/ 4267200 h 6038850"/>
              <a:gd name="connsiteX4" fmla="*/ 10185400 w 12198350"/>
              <a:gd name="connsiteY4" fmla="*/ 4978400 h 6038850"/>
              <a:gd name="connsiteX5" fmla="*/ 8813800 w 12198350"/>
              <a:gd name="connsiteY5" fmla="*/ 5746750 h 6038850"/>
              <a:gd name="connsiteX6" fmla="*/ 7219950 w 12198350"/>
              <a:gd name="connsiteY6" fmla="*/ 6038850 h 6038850"/>
              <a:gd name="connsiteX7" fmla="*/ 4883150 w 12198350"/>
              <a:gd name="connsiteY7" fmla="*/ 5924550 h 6038850"/>
              <a:gd name="connsiteX8" fmla="*/ 3663950 w 12198350"/>
              <a:gd name="connsiteY8" fmla="*/ 5842000 h 6038850"/>
              <a:gd name="connsiteX9" fmla="*/ 1727200 w 12198350"/>
              <a:gd name="connsiteY9" fmla="*/ 5486400 h 6038850"/>
              <a:gd name="connsiteX10" fmla="*/ 0 w 12198350"/>
              <a:gd name="connsiteY10" fmla="*/ 5835650 h 6038850"/>
              <a:gd name="connsiteX11" fmla="*/ 0 w 12198350"/>
              <a:gd name="connsiteY11" fmla="*/ 0 h 603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8350" h="6038850">
                <a:moveTo>
                  <a:pt x="0" y="0"/>
                </a:moveTo>
                <a:lnTo>
                  <a:pt x="12192000" y="0"/>
                </a:lnTo>
                <a:cubicBezTo>
                  <a:pt x="12194117" y="1168400"/>
                  <a:pt x="12196233" y="2336800"/>
                  <a:pt x="12198350" y="3505200"/>
                </a:cubicBezTo>
                <a:cubicBezTo>
                  <a:pt x="11828992" y="3872442"/>
                  <a:pt x="11606741" y="4015317"/>
                  <a:pt x="11341100" y="4267200"/>
                </a:cubicBezTo>
                <a:cubicBezTo>
                  <a:pt x="11005609" y="4512733"/>
                  <a:pt x="10677525" y="4705350"/>
                  <a:pt x="10185400" y="4978400"/>
                </a:cubicBezTo>
                <a:cubicBezTo>
                  <a:pt x="9693275" y="5251450"/>
                  <a:pt x="9381067" y="5540375"/>
                  <a:pt x="8813800" y="5746750"/>
                </a:cubicBezTo>
                <a:lnTo>
                  <a:pt x="7219950" y="6038850"/>
                </a:lnTo>
                <a:lnTo>
                  <a:pt x="4883150" y="5924550"/>
                </a:lnTo>
                <a:lnTo>
                  <a:pt x="3663950" y="5842000"/>
                </a:lnTo>
                <a:lnTo>
                  <a:pt x="1727200" y="5486400"/>
                </a:lnTo>
                <a:lnTo>
                  <a:pt x="0" y="5835650"/>
                </a:lnTo>
                <a:lnTo>
                  <a:pt x="0" y="0"/>
                </a:lnTo>
                <a:close/>
              </a:path>
            </a:pathLst>
          </a:custGeom>
          <a:gradFill flip="none" rotWithShape="1">
            <a:gsLst>
              <a:gs pos="0">
                <a:srgbClr val="000000">
                  <a:alpha val="60000"/>
                </a:srgbClr>
              </a:gs>
              <a:gs pos="100000">
                <a:srgbClr val="000000">
                  <a:alpha val="0"/>
                </a:srgbClr>
              </a:gs>
              <a:gs pos="68000">
                <a:srgbClr val="000000">
                  <a:alpha val="4000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8" name="Group 17">
            <a:extLst>
              <a:ext uri="{FF2B5EF4-FFF2-40B4-BE49-F238E27FC236}">
                <a16:creationId xmlns:a16="http://schemas.microsoft.com/office/drawing/2014/main" id="{4252769E-B9F0-4068-A645-5BBEF16E9C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4" y="3296010"/>
            <a:ext cx="12191456" cy="2849976"/>
            <a:chOff x="476" y="-3923157"/>
            <a:chExt cx="10667524" cy="2493729"/>
          </a:xfrm>
        </p:grpSpPr>
        <p:sp>
          <p:nvSpPr>
            <p:cNvPr id="19" name="Freeform: Shape 18">
              <a:extLst>
                <a:ext uri="{FF2B5EF4-FFF2-40B4-BE49-F238E27FC236}">
                  <a16:creationId xmlns:a16="http://schemas.microsoft.com/office/drawing/2014/main" id="{1E12D6AD-7096-45BB-9C02-468B2704C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39953252-97DE-4766-B2F6-E4FDA2FDA6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93211D3-94E9-33DC-9F36-A3DBB255D022}"/>
              </a:ext>
            </a:extLst>
          </p:cNvPr>
          <p:cNvSpPr>
            <a:spLocks noGrp="1"/>
          </p:cNvSpPr>
          <p:nvPr>
            <p:ph type="title"/>
          </p:nvPr>
        </p:nvSpPr>
        <p:spPr>
          <a:xfrm>
            <a:off x="838199" y="1120676"/>
            <a:ext cx="7021513" cy="2308324"/>
          </a:xfrm>
        </p:spPr>
        <p:txBody>
          <a:bodyPr vert="horz" lIns="91440" tIns="45720" rIns="91440" bIns="45720" rtlCol="0" anchor="b">
            <a:normAutofit/>
          </a:bodyPr>
          <a:lstStyle/>
          <a:p>
            <a:r>
              <a:rPr lang="en-US" sz="7200">
                <a:solidFill>
                  <a:srgbClr val="FFFFFF"/>
                </a:solidFill>
              </a:rPr>
              <a:t>Pre-1860s</a:t>
            </a:r>
          </a:p>
        </p:txBody>
      </p:sp>
      <p:sp>
        <p:nvSpPr>
          <p:cNvPr id="3" name="Content Placeholder 2">
            <a:extLst>
              <a:ext uri="{FF2B5EF4-FFF2-40B4-BE49-F238E27FC236}">
                <a16:creationId xmlns:a16="http://schemas.microsoft.com/office/drawing/2014/main" id="{5EA15AB0-8108-4574-CFE7-1810414FB268}"/>
              </a:ext>
            </a:extLst>
          </p:cNvPr>
          <p:cNvSpPr>
            <a:spLocks noGrp="1"/>
          </p:cNvSpPr>
          <p:nvPr>
            <p:ph idx="1"/>
          </p:nvPr>
        </p:nvSpPr>
        <p:spPr>
          <a:xfrm>
            <a:off x="835024" y="3809999"/>
            <a:ext cx="7025753" cy="1012778"/>
          </a:xfrm>
        </p:spPr>
        <p:txBody>
          <a:bodyPr vert="horz" lIns="91440" tIns="45720" rIns="91440" bIns="45720" rtlCol="0" anchor="t">
            <a:normAutofit/>
          </a:bodyPr>
          <a:lstStyle/>
          <a:p>
            <a:pPr marL="0" indent="0">
              <a:buNone/>
            </a:pPr>
            <a:r>
              <a:rPr lang="en-US" sz="2400">
                <a:solidFill>
                  <a:srgbClr val="FFFFFF"/>
                </a:solidFill>
              </a:rPr>
              <a:t>Healthy beaver populations facilitated the creation and maintenance of wetlands in the area</a:t>
            </a:r>
          </a:p>
        </p:txBody>
      </p:sp>
      <p:sp>
        <p:nvSpPr>
          <p:cNvPr id="5" name="TextBox 4">
            <a:extLst>
              <a:ext uri="{FF2B5EF4-FFF2-40B4-BE49-F238E27FC236}">
                <a16:creationId xmlns:a16="http://schemas.microsoft.com/office/drawing/2014/main" id="{75D92559-DDD0-A5C2-F2D0-FDEC8D098520}"/>
              </a:ext>
            </a:extLst>
          </p:cNvPr>
          <p:cNvSpPr txBox="1"/>
          <p:nvPr/>
        </p:nvSpPr>
        <p:spPr>
          <a:xfrm>
            <a:off x="-6350" y="6580991"/>
            <a:ext cx="12201919" cy="276999"/>
          </a:xfrm>
          <a:prstGeom prst="rect">
            <a:avLst/>
          </a:prstGeom>
          <a:noFill/>
        </p:spPr>
        <p:txBody>
          <a:bodyPr wrap="square" lIns="91440" tIns="45720" rIns="91440" bIns="45720" rtlCol="0" anchor="t">
            <a:spAutoFit/>
          </a:bodyPr>
          <a:lstStyle/>
          <a:p>
            <a:r>
              <a:rPr lang="en-US" sz="1200">
                <a:solidFill>
                  <a:schemeClr val="bg1"/>
                </a:solidFill>
              </a:rPr>
              <a:t>Image Source: Rick, Susie Graetz. From Visit Southwest Montana (https://southwestmt.com/specialfeatures/this-is-montana/valleys-and-rivers/big-hole-montanas-big-hole-country/).</a:t>
            </a:r>
          </a:p>
        </p:txBody>
      </p:sp>
    </p:spTree>
    <p:extLst>
      <p:ext uri="{BB962C8B-B14F-4D97-AF65-F5344CB8AC3E}">
        <p14:creationId xmlns:p14="http://schemas.microsoft.com/office/powerpoint/2010/main" val="4059937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850E73-FDAD-E2D7-FB05-76FE7D91F76C}"/>
              </a:ext>
            </a:extLst>
          </p:cNvPr>
          <p:cNvSpPr>
            <a:spLocks noGrp="1"/>
          </p:cNvSpPr>
          <p:nvPr>
            <p:ph type="title"/>
          </p:nvPr>
        </p:nvSpPr>
        <p:spPr>
          <a:xfrm>
            <a:off x="838200" y="620742"/>
            <a:ext cx="10515600" cy="1325563"/>
          </a:xfrm>
        </p:spPr>
        <p:txBody>
          <a:bodyPr vert="horz" lIns="91440" tIns="45720" rIns="91440" bIns="45720" rtlCol="0" anchor="ctr">
            <a:normAutofit/>
          </a:bodyPr>
          <a:lstStyle/>
          <a:p>
            <a:r>
              <a:rPr lang="en-US" kern="1200">
                <a:solidFill>
                  <a:srgbClr val="FFFFFF"/>
                </a:solidFill>
                <a:latin typeface="+mj-lt"/>
                <a:ea typeface="+mj-ea"/>
                <a:cs typeface="+mj-cs"/>
              </a:rPr>
              <a:t>References</a:t>
            </a:r>
          </a:p>
        </p:txBody>
      </p:sp>
      <p:cxnSp>
        <p:nvCxnSpPr>
          <p:cNvPr id="16" name="Straight Connector 15">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E11A6BE-B315-693E-759A-C0059C135CBC}"/>
              </a:ext>
            </a:extLst>
          </p:cNvPr>
          <p:cNvSpPr>
            <a:spLocks noGrp="1"/>
          </p:cNvSpPr>
          <p:nvPr>
            <p:ph idx="1"/>
          </p:nvPr>
        </p:nvSpPr>
        <p:spPr>
          <a:xfrm>
            <a:off x="838200" y="2266345"/>
            <a:ext cx="5097780" cy="3910617"/>
          </a:xfrm>
        </p:spPr>
        <p:txBody>
          <a:bodyPr vert="horz" lIns="91440" tIns="45720" rIns="91440" bIns="45720" rtlCol="0">
            <a:normAutofit/>
          </a:bodyPr>
          <a:lstStyle/>
          <a:p>
            <a:pPr marL="0"/>
            <a:endParaRPr lang="en-US" sz="2400">
              <a:solidFill>
                <a:srgbClr val="FFFFFF"/>
              </a:solidFill>
            </a:endParaRPr>
          </a:p>
          <a:p>
            <a:endParaRPr lang="en-US" sz="2400">
              <a:solidFill>
                <a:srgbClr val="FFFFFF"/>
              </a:solidFill>
            </a:endParaRPr>
          </a:p>
          <a:p>
            <a:pPr marL="0"/>
            <a:endParaRPr lang="en-US" sz="2400">
              <a:solidFill>
                <a:srgbClr val="FFFFFF"/>
              </a:solidFill>
            </a:endParaRPr>
          </a:p>
        </p:txBody>
      </p:sp>
      <p:sp>
        <p:nvSpPr>
          <p:cNvPr id="4" name="TextBox 3">
            <a:extLst>
              <a:ext uri="{FF2B5EF4-FFF2-40B4-BE49-F238E27FC236}">
                <a16:creationId xmlns:a16="http://schemas.microsoft.com/office/drawing/2014/main" id="{91BD03C0-993A-A725-F376-9853158FF556}"/>
              </a:ext>
            </a:extLst>
          </p:cNvPr>
          <p:cNvSpPr txBox="1"/>
          <p:nvPr/>
        </p:nvSpPr>
        <p:spPr>
          <a:xfrm>
            <a:off x="3803106" y="423031"/>
            <a:ext cx="8118730" cy="57539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90000"/>
              </a:lnSpc>
              <a:spcAft>
                <a:spcPts val="600"/>
              </a:spcAft>
            </a:pPr>
            <a:r>
              <a:rPr lang="en-US" sz="2000">
                <a:solidFill>
                  <a:srgbClr val="FFFFFF"/>
                </a:solidFill>
              </a:rPr>
              <a:t>Big Hole Watershed Committee. Project pages and river conditions data. bhwc.org</a:t>
            </a:r>
          </a:p>
          <a:p>
            <a:pPr>
              <a:lnSpc>
                <a:spcPct val="90000"/>
              </a:lnSpc>
              <a:spcAft>
                <a:spcPts val="600"/>
              </a:spcAft>
            </a:pPr>
            <a:endParaRPr lang="en-US" sz="2000">
              <a:solidFill>
                <a:srgbClr val="FFFFFF"/>
              </a:solidFill>
            </a:endParaRPr>
          </a:p>
          <a:p>
            <a:pPr>
              <a:lnSpc>
                <a:spcPct val="90000"/>
              </a:lnSpc>
              <a:spcAft>
                <a:spcPts val="600"/>
              </a:spcAft>
            </a:pPr>
            <a:r>
              <a:rPr lang="en-US" sz="2000">
                <a:solidFill>
                  <a:srgbClr val="FFFFFF"/>
                </a:solidFill>
              </a:rPr>
              <a:t>EARTH 450 class data, Summer 2026. Group 6 data file analyses (Unit4_DataFileAnalyses.xlsx) and Unit 3 climate dataset (SMITH_BigHole_ClimateData.xlsx).</a:t>
            </a:r>
          </a:p>
          <a:p>
            <a:pPr>
              <a:lnSpc>
                <a:spcPct val="90000"/>
              </a:lnSpc>
              <a:spcAft>
                <a:spcPts val="600"/>
              </a:spcAft>
            </a:pPr>
            <a:endParaRPr lang="en-US" sz="2000">
              <a:solidFill>
                <a:srgbClr val="FFFFFF"/>
              </a:solidFill>
            </a:endParaRPr>
          </a:p>
          <a:p>
            <a:pPr>
              <a:lnSpc>
                <a:spcPct val="90000"/>
              </a:lnSpc>
              <a:spcAft>
                <a:spcPts val="600"/>
              </a:spcAft>
            </a:pPr>
            <a:r>
              <a:rPr lang="en-US" sz="2000">
                <a:solidFill>
                  <a:srgbClr val="FFFFFF"/>
                </a:solidFill>
              </a:rPr>
              <a:t>"Maps of Land Use in the Big Hole Watershed." EARTH 450 course, PowerPoint.</a:t>
            </a:r>
          </a:p>
          <a:p>
            <a:pPr>
              <a:lnSpc>
                <a:spcPct val="90000"/>
              </a:lnSpc>
              <a:spcAft>
                <a:spcPts val="600"/>
              </a:spcAft>
            </a:pPr>
            <a:endParaRPr lang="en-US" sz="2000">
              <a:solidFill>
                <a:srgbClr val="FFFFFF"/>
              </a:solidFill>
            </a:endParaRPr>
          </a:p>
          <a:p>
            <a:pPr>
              <a:lnSpc>
                <a:spcPct val="90000"/>
              </a:lnSpc>
              <a:spcAft>
                <a:spcPts val="600"/>
              </a:spcAft>
            </a:pPr>
            <a:r>
              <a:rPr lang="en-US" sz="2000">
                <a:solidFill>
                  <a:srgbClr val="FFFFFF"/>
                </a:solidFill>
              </a:rPr>
              <a:t>Model My Watershed. Birch Creek watershed delineation. Modelmywatershed.org</a:t>
            </a:r>
          </a:p>
          <a:p>
            <a:pPr>
              <a:lnSpc>
                <a:spcPct val="90000"/>
              </a:lnSpc>
              <a:spcAft>
                <a:spcPts val="600"/>
              </a:spcAft>
            </a:pPr>
            <a:endParaRPr lang="en-US" sz="2000">
              <a:solidFill>
                <a:srgbClr val="FFFFFF"/>
              </a:solidFill>
            </a:endParaRPr>
          </a:p>
          <a:p>
            <a:pPr>
              <a:lnSpc>
                <a:spcPct val="90000"/>
              </a:lnSpc>
              <a:spcAft>
                <a:spcPts val="600"/>
              </a:spcAft>
            </a:pPr>
            <a:r>
              <a:rPr lang="en-US" sz="2000">
                <a:solidFill>
                  <a:srgbClr val="FFFFFF"/>
                </a:solidFill>
              </a:rPr>
              <a:t>Upper Missouri Headwaters Chapter, Trout Unlimited. Big Hole River conditions. uppermissouriheadwaters.org/</a:t>
            </a:r>
            <a:r>
              <a:rPr lang="en-US" sz="2000" err="1">
                <a:solidFill>
                  <a:srgbClr val="FFFFFF"/>
                </a:solidFill>
              </a:rPr>
              <a:t>UMHW_RiverConditions</a:t>
            </a:r>
            <a:endParaRPr lang="en-US" sz="2000">
              <a:solidFill>
                <a:srgbClr val="FFFFFF"/>
              </a:solidFill>
            </a:endParaRPr>
          </a:p>
          <a:p>
            <a:pPr>
              <a:lnSpc>
                <a:spcPct val="90000"/>
              </a:lnSpc>
              <a:spcAft>
                <a:spcPts val="600"/>
              </a:spcAft>
            </a:pPr>
            <a:endParaRPr lang="en-US" sz="2000">
              <a:solidFill>
                <a:srgbClr val="FFFFFF"/>
              </a:solidFill>
            </a:endParaRPr>
          </a:p>
          <a:p>
            <a:pPr>
              <a:lnSpc>
                <a:spcPct val="90000"/>
              </a:lnSpc>
              <a:spcAft>
                <a:spcPts val="600"/>
              </a:spcAft>
            </a:pPr>
            <a:r>
              <a:rPr lang="en-US" sz="2000">
                <a:solidFill>
                  <a:srgbClr val="FFFFFF"/>
                </a:solidFill>
              </a:rPr>
              <a:t>U.S. Fish and Wildlife Service. The Beaver Restoration Guidebook, v2.02. fws.gov/sites/default/files/documents/The-Beaver-Restoration-Guidebook-v2.02.pdf</a:t>
            </a:r>
          </a:p>
          <a:p>
            <a:pPr>
              <a:lnSpc>
                <a:spcPct val="90000"/>
              </a:lnSpc>
              <a:spcAft>
                <a:spcPts val="600"/>
              </a:spcAft>
            </a:pPr>
            <a:endParaRPr lang="en-US" sz="2000">
              <a:solidFill>
                <a:srgbClr val="FFFFFF"/>
              </a:solidFill>
            </a:endParaRPr>
          </a:p>
        </p:txBody>
      </p:sp>
    </p:spTree>
    <p:extLst>
      <p:ext uri="{BB962C8B-B14F-4D97-AF65-F5344CB8AC3E}">
        <p14:creationId xmlns:p14="http://schemas.microsoft.com/office/powerpoint/2010/main" val="402781619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6B211FE-F37E-63CF-7AEC-CCF6BEB055D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Wetlands Provide V</a:t>
            </a:r>
            <a:r>
              <a:rPr lang="en-US" sz="4000">
                <a:solidFill>
                  <a:srgbClr val="FFFFFF"/>
                </a:solidFill>
              </a:rPr>
              <a:t>egetative Biodiversity</a:t>
            </a:r>
            <a:endParaRPr lang="en-US" sz="4000" kern="1200">
              <a:solidFill>
                <a:srgbClr val="FFFFFF"/>
              </a:solidFill>
              <a:latin typeface="+mj-lt"/>
            </a:endParaRPr>
          </a:p>
        </p:txBody>
      </p:sp>
      <p:pic>
        <p:nvPicPr>
          <p:cNvPr id="5" name="Picture 4">
            <a:extLst>
              <a:ext uri="{FF2B5EF4-FFF2-40B4-BE49-F238E27FC236}">
                <a16:creationId xmlns:a16="http://schemas.microsoft.com/office/drawing/2014/main" id="{69AC5A46-904B-C785-032A-83BA7185E4B1}"/>
              </a:ext>
            </a:extLst>
          </p:cNvPr>
          <p:cNvPicPr>
            <a:picLocks noChangeAspect="1"/>
          </p:cNvPicPr>
          <p:nvPr/>
        </p:nvPicPr>
        <p:blipFill>
          <a:blip r:embed="rId3"/>
          <a:stretch>
            <a:fillRect/>
          </a:stretch>
        </p:blipFill>
        <p:spPr>
          <a:xfrm>
            <a:off x="4253110" y="936770"/>
            <a:ext cx="7747450" cy="5005434"/>
          </a:xfrm>
          <a:prstGeom prst="rect">
            <a:avLst/>
          </a:prstGeom>
        </p:spPr>
      </p:pic>
      <p:sp>
        <p:nvSpPr>
          <p:cNvPr id="4" name="TextBox 3">
            <a:extLst>
              <a:ext uri="{FF2B5EF4-FFF2-40B4-BE49-F238E27FC236}">
                <a16:creationId xmlns:a16="http://schemas.microsoft.com/office/drawing/2014/main" id="{0236D84A-F583-710E-10A6-5778CDB5921C}"/>
              </a:ext>
            </a:extLst>
          </p:cNvPr>
          <p:cNvSpPr txBox="1"/>
          <p:nvPr/>
        </p:nvSpPr>
        <p:spPr>
          <a:xfrm>
            <a:off x="4195389" y="5942204"/>
            <a:ext cx="8048160" cy="261610"/>
          </a:xfrm>
          <a:prstGeom prst="rect">
            <a:avLst/>
          </a:prstGeom>
          <a:noFill/>
        </p:spPr>
        <p:txBody>
          <a:bodyPr wrap="square" lIns="91440" tIns="45720" rIns="91440" bIns="45720" rtlCol="0" anchor="t">
            <a:spAutoFit/>
          </a:bodyPr>
          <a:lstStyle/>
          <a:p>
            <a:r>
              <a:rPr lang="en-US" sz="1100"/>
              <a:t>Image Source: Tipp of the Mitt Watershed Council (https://lakeconews.com/news/71725-lady-of-the-lake-what-s-in-a-wetland). </a:t>
            </a:r>
          </a:p>
        </p:txBody>
      </p:sp>
    </p:spTree>
    <p:extLst>
      <p:ext uri="{BB962C8B-B14F-4D97-AF65-F5344CB8AC3E}">
        <p14:creationId xmlns:p14="http://schemas.microsoft.com/office/powerpoint/2010/main" val="817951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AF7D2-3EA9-399C-7E88-E639986FB6A5}"/>
              </a:ext>
            </a:extLst>
          </p:cNvPr>
          <p:cNvSpPr>
            <a:spLocks noGrp="1"/>
          </p:cNvSpPr>
          <p:nvPr>
            <p:ph type="title"/>
          </p:nvPr>
        </p:nvSpPr>
        <p:spPr/>
        <p:txBody>
          <a:bodyPr/>
          <a:lstStyle/>
          <a:p>
            <a:r>
              <a:rPr lang="en-US"/>
              <a:t>Wetlands Help Store Cool Groundwater for Future Use Downstream</a:t>
            </a:r>
          </a:p>
        </p:txBody>
      </p:sp>
      <p:pic>
        <p:nvPicPr>
          <p:cNvPr id="3" name="Picture 2" descr="Snowy Mountain Transparent PNG Clip Art Image">
            <a:extLst>
              <a:ext uri="{FF2B5EF4-FFF2-40B4-BE49-F238E27FC236}">
                <a16:creationId xmlns:a16="http://schemas.microsoft.com/office/drawing/2014/main" id="{8DCEC07E-AF19-D7E0-7A41-502C1748790E}"/>
              </a:ext>
            </a:extLst>
          </p:cNvPr>
          <p:cNvPicPr>
            <a:picLocks noChangeAspect="1"/>
          </p:cNvPicPr>
          <p:nvPr/>
        </p:nvPicPr>
        <p:blipFill>
          <a:blip r:embed="rId3"/>
          <a:stretch>
            <a:fillRect/>
          </a:stretch>
        </p:blipFill>
        <p:spPr>
          <a:xfrm>
            <a:off x="515257" y="2236601"/>
            <a:ext cx="2736209" cy="1382914"/>
          </a:xfrm>
          <a:prstGeom prst="rect">
            <a:avLst/>
          </a:prstGeom>
        </p:spPr>
      </p:pic>
      <p:pic>
        <p:nvPicPr>
          <p:cNvPr id="5" name="Picture 4" descr="Wetlands Wetland Cliparts, Stock Vector and Royalty Free Wetlands Wetland Illustrations">
            <a:extLst>
              <a:ext uri="{FF2B5EF4-FFF2-40B4-BE49-F238E27FC236}">
                <a16:creationId xmlns:a16="http://schemas.microsoft.com/office/drawing/2014/main" id="{BB819AB0-64AC-00C0-867E-002D7A6507D3}"/>
              </a:ext>
            </a:extLst>
          </p:cNvPr>
          <p:cNvPicPr>
            <a:picLocks noChangeAspect="1"/>
          </p:cNvPicPr>
          <p:nvPr/>
        </p:nvPicPr>
        <p:blipFill>
          <a:blip r:embed="rId4"/>
          <a:stretch>
            <a:fillRect/>
          </a:stretch>
        </p:blipFill>
        <p:spPr>
          <a:xfrm>
            <a:off x="7494958" y="3524972"/>
            <a:ext cx="2177554" cy="850822"/>
          </a:xfrm>
          <a:prstGeom prst="rect">
            <a:avLst/>
          </a:prstGeom>
        </p:spPr>
      </p:pic>
      <p:pic>
        <p:nvPicPr>
          <p:cNvPr id="6" name="Picture 5" descr="Fish In The Lake With Green Grass On The Bank Of The River Royalty Free SVG, Cliparts, Vectors, and Stock Illustration. Image 40399777.">
            <a:extLst>
              <a:ext uri="{FF2B5EF4-FFF2-40B4-BE49-F238E27FC236}">
                <a16:creationId xmlns:a16="http://schemas.microsoft.com/office/drawing/2014/main" id="{187FF912-3D83-6035-9D38-21ED16D04137}"/>
              </a:ext>
            </a:extLst>
          </p:cNvPr>
          <p:cNvPicPr>
            <a:picLocks noChangeAspect="1"/>
          </p:cNvPicPr>
          <p:nvPr/>
        </p:nvPicPr>
        <p:blipFill>
          <a:blip r:embed="rId5"/>
          <a:stretch>
            <a:fillRect/>
          </a:stretch>
        </p:blipFill>
        <p:spPr>
          <a:xfrm>
            <a:off x="9370898" y="4555357"/>
            <a:ext cx="2000250" cy="1318533"/>
          </a:xfrm>
          <a:prstGeom prst="rect">
            <a:avLst/>
          </a:prstGeom>
        </p:spPr>
      </p:pic>
      <p:pic>
        <p:nvPicPr>
          <p:cNvPr id="7" name="Picture 6" descr="Yellow Sponge PNG Clip Art - Best WEB Clipart">
            <a:extLst>
              <a:ext uri="{FF2B5EF4-FFF2-40B4-BE49-F238E27FC236}">
                <a16:creationId xmlns:a16="http://schemas.microsoft.com/office/drawing/2014/main" id="{5E2E5A0D-7AE7-A46D-9E90-A530F9C259A8}"/>
              </a:ext>
            </a:extLst>
          </p:cNvPr>
          <p:cNvPicPr>
            <a:picLocks noChangeAspect="1"/>
          </p:cNvPicPr>
          <p:nvPr/>
        </p:nvPicPr>
        <p:blipFill>
          <a:blip r:embed="rId6"/>
          <a:stretch>
            <a:fillRect/>
          </a:stretch>
        </p:blipFill>
        <p:spPr>
          <a:xfrm>
            <a:off x="1191079" y="4564062"/>
            <a:ext cx="2044701" cy="1314905"/>
          </a:xfrm>
          <a:prstGeom prst="rect">
            <a:avLst/>
          </a:prstGeom>
        </p:spPr>
      </p:pic>
      <p:pic>
        <p:nvPicPr>
          <p:cNvPr id="16" name="Picture 15" descr="Mountain Clipart, Mountain Illustration, Mountain Drawing | Mountain peak clip art, Mountain peak png images, Mountain peak png hd">
            <a:extLst>
              <a:ext uri="{FF2B5EF4-FFF2-40B4-BE49-F238E27FC236}">
                <a16:creationId xmlns:a16="http://schemas.microsoft.com/office/drawing/2014/main" id="{C370F643-E247-7962-F350-7906CC219F24}"/>
              </a:ext>
            </a:extLst>
          </p:cNvPr>
          <p:cNvPicPr>
            <a:picLocks noChangeAspect="1"/>
          </p:cNvPicPr>
          <p:nvPr/>
        </p:nvPicPr>
        <p:blipFill>
          <a:blip r:embed="rId7"/>
          <a:stretch>
            <a:fillRect/>
          </a:stretch>
        </p:blipFill>
        <p:spPr>
          <a:xfrm>
            <a:off x="6280682" y="2239122"/>
            <a:ext cx="1939472" cy="1385661"/>
          </a:xfrm>
          <a:prstGeom prst="rect">
            <a:avLst/>
          </a:prstGeom>
        </p:spPr>
      </p:pic>
      <p:pic>
        <p:nvPicPr>
          <p:cNvPr id="17" name="Picture 16" descr="Yellow Sponge PNG Clip Art - Best WEB Clipart">
            <a:extLst>
              <a:ext uri="{FF2B5EF4-FFF2-40B4-BE49-F238E27FC236}">
                <a16:creationId xmlns:a16="http://schemas.microsoft.com/office/drawing/2014/main" id="{15AD95F6-1421-FA01-A437-0F8B5FCEC284}"/>
              </a:ext>
            </a:extLst>
          </p:cNvPr>
          <p:cNvPicPr>
            <a:picLocks noChangeAspect="1"/>
          </p:cNvPicPr>
          <p:nvPr/>
        </p:nvPicPr>
        <p:blipFill>
          <a:blip r:embed="rId6"/>
          <a:stretch>
            <a:fillRect/>
          </a:stretch>
        </p:blipFill>
        <p:spPr>
          <a:xfrm>
            <a:off x="7697740" y="4984975"/>
            <a:ext cx="1108530" cy="785134"/>
          </a:xfrm>
          <a:prstGeom prst="rect">
            <a:avLst/>
          </a:prstGeom>
        </p:spPr>
      </p:pic>
      <p:sp>
        <p:nvSpPr>
          <p:cNvPr id="18" name="Arrow: Right 17">
            <a:extLst>
              <a:ext uri="{FF2B5EF4-FFF2-40B4-BE49-F238E27FC236}">
                <a16:creationId xmlns:a16="http://schemas.microsoft.com/office/drawing/2014/main" id="{01DAB1CA-DFAA-66E3-A0B2-F668FBF98F62}"/>
              </a:ext>
            </a:extLst>
          </p:cNvPr>
          <p:cNvSpPr/>
          <p:nvPr/>
        </p:nvSpPr>
        <p:spPr>
          <a:xfrm rot="2520000">
            <a:off x="7639645" y="3387482"/>
            <a:ext cx="565768" cy="2784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Wetlands Wetland Cliparts, Stock Vector and Royalty Free Wetlands Wetland Illustrations">
            <a:extLst>
              <a:ext uri="{FF2B5EF4-FFF2-40B4-BE49-F238E27FC236}">
                <a16:creationId xmlns:a16="http://schemas.microsoft.com/office/drawing/2014/main" id="{23A3F7CE-7240-BB95-F599-B9B61362A5C6}"/>
              </a:ext>
            </a:extLst>
          </p:cNvPr>
          <p:cNvPicPr>
            <a:picLocks noChangeAspect="1"/>
          </p:cNvPicPr>
          <p:nvPr/>
        </p:nvPicPr>
        <p:blipFill>
          <a:blip r:embed="rId4"/>
          <a:stretch>
            <a:fillRect/>
          </a:stretch>
        </p:blipFill>
        <p:spPr>
          <a:xfrm>
            <a:off x="2884940" y="3525837"/>
            <a:ext cx="2009775" cy="836840"/>
          </a:xfrm>
          <a:prstGeom prst="rect">
            <a:avLst/>
          </a:prstGeom>
        </p:spPr>
      </p:pic>
      <p:pic>
        <p:nvPicPr>
          <p:cNvPr id="20" name="Picture 19" descr="Fish In The Lake With Green Grass On The Bank Of The River Royalty Free SVG, Cliparts, Vectors, and Stock Illustration. Image 40399777.">
            <a:extLst>
              <a:ext uri="{FF2B5EF4-FFF2-40B4-BE49-F238E27FC236}">
                <a16:creationId xmlns:a16="http://schemas.microsoft.com/office/drawing/2014/main" id="{B2DE5C20-9827-B46B-E237-BE4A3BE59A21}"/>
              </a:ext>
            </a:extLst>
          </p:cNvPr>
          <p:cNvPicPr>
            <a:picLocks noChangeAspect="1"/>
          </p:cNvPicPr>
          <p:nvPr/>
        </p:nvPicPr>
        <p:blipFill>
          <a:blip r:embed="rId5"/>
          <a:stretch>
            <a:fillRect/>
          </a:stretch>
        </p:blipFill>
        <p:spPr>
          <a:xfrm>
            <a:off x="4643300" y="4572600"/>
            <a:ext cx="2000250" cy="1318533"/>
          </a:xfrm>
          <a:prstGeom prst="rect">
            <a:avLst/>
          </a:prstGeom>
        </p:spPr>
      </p:pic>
      <p:sp>
        <p:nvSpPr>
          <p:cNvPr id="11" name="Arrow: Right 10">
            <a:extLst>
              <a:ext uri="{FF2B5EF4-FFF2-40B4-BE49-F238E27FC236}">
                <a16:creationId xmlns:a16="http://schemas.microsoft.com/office/drawing/2014/main" id="{F8E145B3-882A-2FDF-EB94-E1BD2A1C5A5D}"/>
              </a:ext>
            </a:extLst>
          </p:cNvPr>
          <p:cNvSpPr/>
          <p:nvPr/>
        </p:nvSpPr>
        <p:spPr>
          <a:xfrm rot="2520000">
            <a:off x="2072324" y="2983736"/>
            <a:ext cx="1451139" cy="8953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3E0280CC-B0A4-4EDA-4E20-1E91ECD495BD}"/>
              </a:ext>
            </a:extLst>
          </p:cNvPr>
          <p:cNvSpPr/>
          <p:nvPr/>
        </p:nvSpPr>
        <p:spPr>
          <a:xfrm rot="5400000">
            <a:off x="2516031" y="4287445"/>
            <a:ext cx="834282" cy="5687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38EA3AAF-0DB0-8EFC-CDA6-465D05D4E9D5}"/>
              </a:ext>
            </a:extLst>
          </p:cNvPr>
          <p:cNvSpPr/>
          <p:nvPr/>
        </p:nvSpPr>
        <p:spPr>
          <a:xfrm rot="2520000">
            <a:off x="4174290" y="4262044"/>
            <a:ext cx="943139" cy="5977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B14EE8FF-8C10-7D0D-6BD1-ED11F279E364}"/>
              </a:ext>
            </a:extLst>
          </p:cNvPr>
          <p:cNvSpPr/>
          <p:nvPr/>
        </p:nvSpPr>
        <p:spPr>
          <a:xfrm rot="2520000">
            <a:off x="9195936" y="4309604"/>
            <a:ext cx="565768" cy="2784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CE6F3E60-42D4-F988-315A-8C261915F680}"/>
              </a:ext>
            </a:extLst>
          </p:cNvPr>
          <p:cNvSpPr/>
          <p:nvPr/>
        </p:nvSpPr>
        <p:spPr>
          <a:xfrm>
            <a:off x="8953116" y="5092987"/>
            <a:ext cx="834282" cy="5687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E5C2E3A-7AB9-41EC-145F-374F7DA5D396}"/>
              </a:ext>
            </a:extLst>
          </p:cNvPr>
          <p:cNvSpPr txBox="1"/>
          <p:nvPr/>
        </p:nvSpPr>
        <p:spPr>
          <a:xfrm>
            <a:off x="2207977" y="1865827"/>
            <a:ext cx="2857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Spring:</a:t>
            </a:r>
          </a:p>
        </p:txBody>
      </p:sp>
      <p:sp>
        <p:nvSpPr>
          <p:cNvPr id="24" name="TextBox 23">
            <a:extLst>
              <a:ext uri="{FF2B5EF4-FFF2-40B4-BE49-F238E27FC236}">
                <a16:creationId xmlns:a16="http://schemas.microsoft.com/office/drawing/2014/main" id="{2D7C6CFB-AD3D-D873-91D3-A2D8A36CAE81}"/>
              </a:ext>
            </a:extLst>
          </p:cNvPr>
          <p:cNvSpPr txBox="1"/>
          <p:nvPr/>
        </p:nvSpPr>
        <p:spPr>
          <a:xfrm>
            <a:off x="7815084" y="1866691"/>
            <a:ext cx="2857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Summer:</a:t>
            </a:r>
          </a:p>
        </p:txBody>
      </p:sp>
      <p:sp>
        <p:nvSpPr>
          <p:cNvPr id="25" name="TextBox 24">
            <a:extLst>
              <a:ext uri="{FF2B5EF4-FFF2-40B4-BE49-F238E27FC236}">
                <a16:creationId xmlns:a16="http://schemas.microsoft.com/office/drawing/2014/main" id="{E7251008-C100-575E-EE9D-0EAB9EA27CD4}"/>
              </a:ext>
            </a:extLst>
          </p:cNvPr>
          <p:cNvSpPr txBox="1"/>
          <p:nvPr/>
        </p:nvSpPr>
        <p:spPr>
          <a:xfrm>
            <a:off x="1587710" y="4933295"/>
            <a:ext cx="15853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Groundwater</a:t>
            </a:r>
          </a:p>
        </p:txBody>
      </p:sp>
      <p:sp>
        <p:nvSpPr>
          <p:cNvPr id="26" name="TextBox 25">
            <a:extLst>
              <a:ext uri="{FF2B5EF4-FFF2-40B4-BE49-F238E27FC236}">
                <a16:creationId xmlns:a16="http://schemas.microsoft.com/office/drawing/2014/main" id="{F312125F-8D26-59BC-0A9A-C3E9DCC4E784}"/>
              </a:ext>
            </a:extLst>
          </p:cNvPr>
          <p:cNvSpPr txBox="1"/>
          <p:nvPr/>
        </p:nvSpPr>
        <p:spPr>
          <a:xfrm>
            <a:off x="7462999" y="5121980"/>
            <a:ext cx="15853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Groundwater</a:t>
            </a:r>
          </a:p>
        </p:txBody>
      </p:sp>
    </p:spTree>
    <p:extLst>
      <p:ext uri="{BB962C8B-B14F-4D97-AF65-F5344CB8AC3E}">
        <p14:creationId xmlns:p14="http://schemas.microsoft.com/office/powerpoint/2010/main" val="1613502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16F4A-28F8-2797-7E28-4AC4D29A5775}"/>
              </a:ext>
            </a:extLst>
          </p:cNvPr>
          <p:cNvSpPr>
            <a:spLocks noGrp="1"/>
          </p:cNvSpPr>
          <p:nvPr>
            <p:ph type="title"/>
          </p:nvPr>
        </p:nvSpPr>
        <p:spPr/>
        <p:txBody>
          <a:bodyPr>
            <a:normAutofit/>
          </a:bodyPr>
          <a:lstStyle/>
          <a:p>
            <a:r>
              <a:rPr lang="en-US" sz="4000"/>
              <a:t>Mining and Climate Change Have Destroyed Wetlands and Lessened Groundwater Storage</a:t>
            </a:r>
          </a:p>
        </p:txBody>
      </p:sp>
      <p:sp>
        <p:nvSpPr>
          <p:cNvPr id="3" name="Text Placeholder 2">
            <a:extLst>
              <a:ext uri="{FF2B5EF4-FFF2-40B4-BE49-F238E27FC236}">
                <a16:creationId xmlns:a16="http://schemas.microsoft.com/office/drawing/2014/main" id="{C709B1B6-07C6-3739-B39D-759213E545C9}"/>
              </a:ext>
            </a:extLst>
          </p:cNvPr>
          <p:cNvSpPr>
            <a:spLocks noGrp="1"/>
          </p:cNvSpPr>
          <p:nvPr>
            <p:ph type="body" idx="1"/>
          </p:nvPr>
        </p:nvSpPr>
        <p:spPr>
          <a:xfrm>
            <a:off x="839788" y="1376363"/>
            <a:ext cx="5157787" cy="823912"/>
          </a:xfrm>
        </p:spPr>
        <p:txBody>
          <a:bodyPr/>
          <a:lstStyle/>
          <a:p>
            <a:r>
              <a:rPr lang="en-US"/>
              <a:t>Cause</a:t>
            </a:r>
          </a:p>
        </p:txBody>
      </p:sp>
      <p:sp>
        <p:nvSpPr>
          <p:cNvPr id="4" name="Content Placeholder 3">
            <a:extLst>
              <a:ext uri="{FF2B5EF4-FFF2-40B4-BE49-F238E27FC236}">
                <a16:creationId xmlns:a16="http://schemas.microsoft.com/office/drawing/2014/main" id="{27230A81-5A06-6766-64A7-0C8AB7BEA922}"/>
              </a:ext>
            </a:extLst>
          </p:cNvPr>
          <p:cNvSpPr>
            <a:spLocks noGrp="1"/>
          </p:cNvSpPr>
          <p:nvPr>
            <p:ph sz="half" idx="2"/>
          </p:nvPr>
        </p:nvSpPr>
        <p:spPr>
          <a:xfrm>
            <a:off x="818017" y="2200275"/>
            <a:ext cx="3996645" cy="1870303"/>
          </a:xfrm>
        </p:spPr>
        <p:txBody>
          <a:bodyPr vert="horz" lIns="91440" tIns="45720" rIns="91440" bIns="45720" rtlCol="0" anchor="t">
            <a:normAutofit fontScale="70000" lnSpcReduction="20000"/>
          </a:bodyPr>
          <a:lstStyle/>
          <a:p>
            <a:r>
              <a:rPr lang="en-US"/>
              <a:t>Mining waste is dumped at streambanks</a:t>
            </a:r>
          </a:p>
          <a:p>
            <a:r>
              <a:rPr lang="en-US"/>
              <a:t>Land around streams is developed</a:t>
            </a:r>
          </a:p>
          <a:p>
            <a:r>
              <a:rPr lang="en-US"/>
              <a:t>Rising temperatures quicken the rate of chemical weathering</a:t>
            </a:r>
          </a:p>
        </p:txBody>
      </p:sp>
      <p:sp>
        <p:nvSpPr>
          <p:cNvPr id="5" name="Text Placeholder 4">
            <a:extLst>
              <a:ext uri="{FF2B5EF4-FFF2-40B4-BE49-F238E27FC236}">
                <a16:creationId xmlns:a16="http://schemas.microsoft.com/office/drawing/2014/main" id="{788DF7F4-2A1E-1B82-58FD-C75BAB1F3999}"/>
              </a:ext>
            </a:extLst>
          </p:cNvPr>
          <p:cNvSpPr>
            <a:spLocks noGrp="1"/>
          </p:cNvSpPr>
          <p:nvPr>
            <p:ph type="body" sz="quarter" idx="3"/>
          </p:nvPr>
        </p:nvSpPr>
        <p:spPr>
          <a:xfrm>
            <a:off x="7151915" y="1383620"/>
            <a:ext cx="5183188" cy="823912"/>
          </a:xfrm>
        </p:spPr>
        <p:txBody>
          <a:bodyPr/>
          <a:lstStyle/>
          <a:p>
            <a:r>
              <a:rPr lang="en-US"/>
              <a:t>Effect</a:t>
            </a:r>
          </a:p>
        </p:txBody>
      </p:sp>
      <p:sp>
        <p:nvSpPr>
          <p:cNvPr id="6" name="Content Placeholder 5">
            <a:extLst>
              <a:ext uri="{FF2B5EF4-FFF2-40B4-BE49-F238E27FC236}">
                <a16:creationId xmlns:a16="http://schemas.microsoft.com/office/drawing/2014/main" id="{8792947C-CD8D-5C85-76C4-E80301D21D10}"/>
              </a:ext>
            </a:extLst>
          </p:cNvPr>
          <p:cNvSpPr>
            <a:spLocks noGrp="1"/>
          </p:cNvSpPr>
          <p:nvPr>
            <p:ph sz="quarter" idx="4"/>
          </p:nvPr>
        </p:nvSpPr>
        <p:spPr>
          <a:xfrm>
            <a:off x="7151916" y="2193018"/>
            <a:ext cx="3325359" cy="3684588"/>
          </a:xfrm>
        </p:spPr>
        <p:txBody>
          <a:bodyPr vert="horz" lIns="91440" tIns="45720" rIns="91440" bIns="45720" rtlCol="0" anchor="t">
            <a:normAutofit fontScale="70000" lnSpcReduction="20000"/>
          </a:bodyPr>
          <a:lstStyle/>
          <a:p>
            <a:r>
              <a:rPr lang="en-US"/>
              <a:t>Stream width is constricted</a:t>
            </a:r>
          </a:p>
          <a:p>
            <a:r>
              <a:rPr lang="en-US"/>
              <a:t>There is less area for wetlands</a:t>
            </a:r>
          </a:p>
          <a:p>
            <a:r>
              <a:rPr lang="en-US"/>
              <a:t>Streams become incised, which limits the residence time of stream water</a:t>
            </a:r>
          </a:p>
        </p:txBody>
      </p:sp>
      <p:sp>
        <p:nvSpPr>
          <p:cNvPr id="7" name="Arrow: Right 6">
            <a:extLst>
              <a:ext uri="{FF2B5EF4-FFF2-40B4-BE49-F238E27FC236}">
                <a16:creationId xmlns:a16="http://schemas.microsoft.com/office/drawing/2014/main" id="{7E7B3A0B-8A11-66C3-0B2E-7389F032EF83}"/>
              </a:ext>
            </a:extLst>
          </p:cNvPr>
          <p:cNvSpPr/>
          <p:nvPr/>
        </p:nvSpPr>
        <p:spPr>
          <a:xfrm>
            <a:off x="5143489" y="4871839"/>
            <a:ext cx="1701209" cy="983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E1B37F6-20B4-BEE7-C236-60DAE67BB3C4}"/>
              </a:ext>
            </a:extLst>
          </p:cNvPr>
          <p:cNvPicPr>
            <a:picLocks noChangeAspect="1"/>
          </p:cNvPicPr>
          <p:nvPr/>
        </p:nvPicPr>
        <p:blipFill>
          <a:blip r:embed="rId3"/>
          <a:stretch>
            <a:fillRect/>
          </a:stretch>
        </p:blipFill>
        <p:spPr>
          <a:xfrm>
            <a:off x="842785" y="4071257"/>
            <a:ext cx="3662945" cy="2322286"/>
          </a:xfrm>
          <a:prstGeom prst="rect">
            <a:avLst/>
          </a:prstGeom>
        </p:spPr>
      </p:pic>
      <p:pic>
        <p:nvPicPr>
          <p:cNvPr id="11" name="Picture 10">
            <a:extLst>
              <a:ext uri="{FF2B5EF4-FFF2-40B4-BE49-F238E27FC236}">
                <a16:creationId xmlns:a16="http://schemas.microsoft.com/office/drawing/2014/main" id="{76380044-A432-8348-A76C-EA36D160A03A}"/>
              </a:ext>
            </a:extLst>
          </p:cNvPr>
          <p:cNvPicPr>
            <a:picLocks noChangeAspect="1"/>
          </p:cNvPicPr>
          <p:nvPr/>
        </p:nvPicPr>
        <p:blipFill>
          <a:blip r:embed="rId4"/>
          <a:stretch>
            <a:fillRect/>
          </a:stretch>
        </p:blipFill>
        <p:spPr>
          <a:xfrm>
            <a:off x="7257144" y="4120243"/>
            <a:ext cx="3004456" cy="2275114"/>
          </a:xfrm>
          <a:prstGeom prst="rect">
            <a:avLst/>
          </a:prstGeom>
        </p:spPr>
      </p:pic>
      <p:sp>
        <p:nvSpPr>
          <p:cNvPr id="8" name="TextBox 7">
            <a:extLst>
              <a:ext uri="{FF2B5EF4-FFF2-40B4-BE49-F238E27FC236}">
                <a16:creationId xmlns:a16="http://schemas.microsoft.com/office/drawing/2014/main" id="{A1735541-C7B9-1967-0FE1-801578A3EF23}"/>
              </a:ext>
            </a:extLst>
          </p:cNvPr>
          <p:cNvSpPr txBox="1"/>
          <p:nvPr/>
        </p:nvSpPr>
        <p:spPr>
          <a:xfrm>
            <a:off x="763014" y="6396335"/>
            <a:ext cx="5231079" cy="461665"/>
          </a:xfrm>
          <a:prstGeom prst="rect">
            <a:avLst/>
          </a:prstGeom>
          <a:noFill/>
        </p:spPr>
        <p:txBody>
          <a:bodyPr wrap="square" rtlCol="0">
            <a:spAutoFit/>
          </a:bodyPr>
          <a:lstStyle/>
          <a:p>
            <a:r>
              <a:rPr lang="en-US" sz="1200"/>
              <a:t>Photo: From Big Hole Watershed Committee (https://</a:t>
            </a:r>
            <a:r>
              <a:rPr lang="en-US" sz="1200" err="1"/>
              <a:t>bhwc.org</a:t>
            </a:r>
            <a:r>
              <a:rPr lang="en-US" sz="1200"/>
              <a:t>/project/elkhorn-mine/).</a:t>
            </a:r>
          </a:p>
        </p:txBody>
      </p:sp>
      <p:sp>
        <p:nvSpPr>
          <p:cNvPr id="12" name="TextBox 11">
            <a:extLst>
              <a:ext uri="{FF2B5EF4-FFF2-40B4-BE49-F238E27FC236}">
                <a16:creationId xmlns:a16="http://schemas.microsoft.com/office/drawing/2014/main" id="{DDF1691B-3D0E-BC8D-863D-73BDCA887F82}"/>
              </a:ext>
            </a:extLst>
          </p:cNvPr>
          <p:cNvSpPr txBox="1"/>
          <p:nvPr/>
        </p:nvSpPr>
        <p:spPr>
          <a:xfrm>
            <a:off x="7151915" y="6396335"/>
            <a:ext cx="5231079" cy="461665"/>
          </a:xfrm>
          <a:prstGeom prst="rect">
            <a:avLst/>
          </a:prstGeom>
          <a:noFill/>
        </p:spPr>
        <p:txBody>
          <a:bodyPr wrap="square" rtlCol="0">
            <a:spAutoFit/>
          </a:bodyPr>
          <a:lstStyle/>
          <a:p>
            <a:r>
              <a:rPr lang="en-US" sz="1200"/>
              <a:t>Photo: From Big Hole Watershed Committee (https://bhwc.org/project/smith-sage/).</a:t>
            </a:r>
          </a:p>
        </p:txBody>
      </p:sp>
    </p:spTree>
    <p:extLst>
      <p:ext uri="{BB962C8B-B14F-4D97-AF65-F5344CB8AC3E}">
        <p14:creationId xmlns:p14="http://schemas.microsoft.com/office/powerpoint/2010/main" val="3512675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0E3C8-0397-3DEA-5E7B-F7032806F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8FFF45-C931-98B4-7737-0AC7C58FA48E}"/>
              </a:ext>
            </a:extLst>
          </p:cNvPr>
          <p:cNvSpPr>
            <a:spLocks noGrp="1"/>
          </p:cNvSpPr>
          <p:nvPr>
            <p:ph type="title"/>
          </p:nvPr>
        </p:nvSpPr>
        <p:spPr>
          <a:xfrm>
            <a:off x="838200" y="365125"/>
            <a:ext cx="10508610" cy="1465379"/>
          </a:xfrm>
        </p:spPr>
        <p:txBody>
          <a:bodyPr>
            <a:normAutofit fontScale="90000"/>
          </a:bodyPr>
          <a:lstStyle/>
          <a:p>
            <a:r>
              <a:rPr lang="en-US"/>
              <a:t>Presently, There is Less Vegetative Biodiversity in Big Hole Watershed Wetlands, and Arctic Grayling Populations Downstream are Threatened</a:t>
            </a:r>
          </a:p>
        </p:txBody>
      </p:sp>
      <p:pic>
        <p:nvPicPr>
          <p:cNvPr id="3" name="Picture 2" descr="Snowy Mountain Transparent PNG Clip Art Image">
            <a:extLst>
              <a:ext uri="{FF2B5EF4-FFF2-40B4-BE49-F238E27FC236}">
                <a16:creationId xmlns:a16="http://schemas.microsoft.com/office/drawing/2014/main" id="{9F1D5C20-DD70-3720-D6E1-0FDAF6C3E7E2}"/>
              </a:ext>
            </a:extLst>
          </p:cNvPr>
          <p:cNvPicPr>
            <a:picLocks noChangeAspect="1"/>
          </p:cNvPicPr>
          <p:nvPr/>
        </p:nvPicPr>
        <p:blipFill>
          <a:blip r:embed="rId3"/>
          <a:stretch>
            <a:fillRect/>
          </a:stretch>
        </p:blipFill>
        <p:spPr>
          <a:xfrm>
            <a:off x="301738" y="4012337"/>
            <a:ext cx="2743199" cy="991428"/>
          </a:xfrm>
          <a:prstGeom prst="rect">
            <a:avLst/>
          </a:prstGeom>
        </p:spPr>
      </p:pic>
      <p:pic>
        <p:nvPicPr>
          <p:cNvPr id="6" name="Picture 5" descr="Fish In The Lake With Green Grass On The Bank Of The River Royalty Free SVG, Cliparts, Vectors, and Stock Illustration. Image 40399777.">
            <a:extLst>
              <a:ext uri="{FF2B5EF4-FFF2-40B4-BE49-F238E27FC236}">
                <a16:creationId xmlns:a16="http://schemas.microsoft.com/office/drawing/2014/main" id="{EA4449EB-338F-9828-6FCC-DE825BD44329}"/>
              </a:ext>
            </a:extLst>
          </p:cNvPr>
          <p:cNvPicPr>
            <a:picLocks noChangeAspect="1"/>
          </p:cNvPicPr>
          <p:nvPr/>
        </p:nvPicPr>
        <p:blipFill>
          <a:blip r:embed="rId4"/>
          <a:stretch>
            <a:fillRect/>
          </a:stretch>
        </p:blipFill>
        <p:spPr>
          <a:xfrm>
            <a:off x="9334145" y="5494790"/>
            <a:ext cx="2000250" cy="1318533"/>
          </a:xfrm>
          <a:prstGeom prst="rect">
            <a:avLst/>
          </a:prstGeom>
        </p:spPr>
      </p:pic>
      <p:pic>
        <p:nvPicPr>
          <p:cNvPr id="7" name="Picture 6" descr="Yellow Sponge PNG Clip Art - Best WEB Clipart">
            <a:extLst>
              <a:ext uri="{FF2B5EF4-FFF2-40B4-BE49-F238E27FC236}">
                <a16:creationId xmlns:a16="http://schemas.microsoft.com/office/drawing/2014/main" id="{CBE8023A-B192-28A9-830F-2C02160A8E35}"/>
              </a:ext>
            </a:extLst>
          </p:cNvPr>
          <p:cNvPicPr>
            <a:picLocks noChangeAspect="1"/>
          </p:cNvPicPr>
          <p:nvPr/>
        </p:nvPicPr>
        <p:blipFill>
          <a:blip r:embed="rId5"/>
          <a:stretch>
            <a:fillRect/>
          </a:stretch>
        </p:blipFill>
        <p:spPr>
          <a:xfrm>
            <a:off x="2042228" y="5838655"/>
            <a:ext cx="1144816" cy="777876"/>
          </a:xfrm>
          <a:prstGeom prst="rect">
            <a:avLst/>
          </a:prstGeom>
        </p:spPr>
      </p:pic>
      <p:pic>
        <p:nvPicPr>
          <p:cNvPr id="16" name="Picture 15" descr="Mountain Clipart, Mountain Illustration, Mountain Drawing | Mountain peak clip art, Mountain peak png images, Mountain peak png hd">
            <a:extLst>
              <a:ext uri="{FF2B5EF4-FFF2-40B4-BE49-F238E27FC236}">
                <a16:creationId xmlns:a16="http://schemas.microsoft.com/office/drawing/2014/main" id="{C08492C4-9677-5870-29CA-7783DA1287A4}"/>
              </a:ext>
            </a:extLst>
          </p:cNvPr>
          <p:cNvPicPr>
            <a:picLocks noChangeAspect="1"/>
          </p:cNvPicPr>
          <p:nvPr/>
        </p:nvPicPr>
        <p:blipFill>
          <a:blip r:embed="rId6"/>
          <a:stretch>
            <a:fillRect/>
          </a:stretch>
        </p:blipFill>
        <p:spPr>
          <a:xfrm>
            <a:off x="5898783" y="4101145"/>
            <a:ext cx="1917701" cy="884918"/>
          </a:xfrm>
          <a:prstGeom prst="rect">
            <a:avLst/>
          </a:prstGeom>
        </p:spPr>
      </p:pic>
      <p:pic>
        <p:nvPicPr>
          <p:cNvPr id="17" name="Picture 16" descr="Yellow Sponge PNG Clip Art - Best WEB Clipart">
            <a:extLst>
              <a:ext uri="{FF2B5EF4-FFF2-40B4-BE49-F238E27FC236}">
                <a16:creationId xmlns:a16="http://schemas.microsoft.com/office/drawing/2014/main" id="{65CD3397-FCD7-ACAE-6057-9031C3317E30}"/>
              </a:ext>
            </a:extLst>
          </p:cNvPr>
          <p:cNvPicPr>
            <a:picLocks noChangeAspect="1"/>
          </p:cNvPicPr>
          <p:nvPr/>
        </p:nvPicPr>
        <p:blipFill>
          <a:blip r:embed="rId5"/>
          <a:stretch>
            <a:fillRect/>
          </a:stretch>
        </p:blipFill>
        <p:spPr>
          <a:xfrm>
            <a:off x="6992732" y="5852636"/>
            <a:ext cx="1108530" cy="785134"/>
          </a:xfrm>
          <a:prstGeom prst="rect">
            <a:avLst/>
          </a:prstGeom>
        </p:spPr>
      </p:pic>
      <p:pic>
        <p:nvPicPr>
          <p:cNvPr id="20" name="Picture 19" descr="Fish In The Lake With Green Grass On The Bank Of The River Royalty Free SVG, Cliparts, Vectors, and Stock Illustration. Image 40399777.">
            <a:extLst>
              <a:ext uri="{FF2B5EF4-FFF2-40B4-BE49-F238E27FC236}">
                <a16:creationId xmlns:a16="http://schemas.microsoft.com/office/drawing/2014/main" id="{D21BF1F8-7A4C-18A4-34F7-5BEA1260A69A}"/>
              </a:ext>
            </a:extLst>
          </p:cNvPr>
          <p:cNvPicPr>
            <a:picLocks noChangeAspect="1"/>
          </p:cNvPicPr>
          <p:nvPr/>
        </p:nvPicPr>
        <p:blipFill>
          <a:blip r:embed="rId4"/>
          <a:stretch>
            <a:fillRect/>
          </a:stretch>
        </p:blipFill>
        <p:spPr>
          <a:xfrm>
            <a:off x="4479382" y="5494789"/>
            <a:ext cx="2000250" cy="1318533"/>
          </a:xfrm>
          <a:prstGeom prst="rect">
            <a:avLst/>
          </a:prstGeom>
        </p:spPr>
      </p:pic>
      <p:sp>
        <p:nvSpPr>
          <p:cNvPr id="23" name="TextBox 22">
            <a:extLst>
              <a:ext uri="{FF2B5EF4-FFF2-40B4-BE49-F238E27FC236}">
                <a16:creationId xmlns:a16="http://schemas.microsoft.com/office/drawing/2014/main" id="{CD229B45-BAF1-57A3-0177-ABE63D12FAEE}"/>
              </a:ext>
            </a:extLst>
          </p:cNvPr>
          <p:cNvSpPr txBox="1"/>
          <p:nvPr/>
        </p:nvSpPr>
        <p:spPr>
          <a:xfrm>
            <a:off x="191090" y="3244618"/>
            <a:ext cx="2857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Spring</a:t>
            </a:r>
            <a:r>
              <a:rPr lang="en-US"/>
              <a:t>:</a:t>
            </a:r>
          </a:p>
        </p:txBody>
      </p:sp>
      <p:sp>
        <p:nvSpPr>
          <p:cNvPr id="25" name="TextBox 24">
            <a:extLst>
              <a:ext uri="{FF2B5EF4-FFF2-40B4-BE49-F238E27FC236}">
                <a16:creationId xmlns:a16="http://schemas.microsoft.com/office/drawing/2014/main" id="{96B86BC6-10EA-4D7F-3DCD-48413B94044E}"/>
              </a:ext>
            </a:extLst>
          </p:cNvPr>
          <p:cNvSpPr txBox="1"/>
          <p:nvPr/>
        </p:nvSpPr>
        <p:spPr>
          <a:xfrm>
            <a:off x="1952630" y="6048232"/>
            <a:ext cx="15853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Groundwater</a:t>
            </a:r>
          </a:p>
        </p:txBody>
      </p:sp>
      <p:sp>
        <p:nvSpPr>
          <p:cNvPr id="26" name="TextBox 25">
            <a:extLst>
              <a:ext uri="{FF2B5EF4-FFF2-40B4-BE49-F238E27FC236}">
                <a16:creationId xmlns:a16="http://schemas.microsoft.com/office/drawing/2014/main" id="{A291CB60-3CEC-9A76-675E-2682031A8C60}"/>
              </a:ext>
            </a:extLst>
          </p:cNvPr>
          <p:cNvSpPr txBox="1"/>
          <p:nvPr/>
        </p:nvSpPr>
        <p:spPr>
          <a:xfrm>
            <a:off x="6750733" y="6062213"/>
            <a:ext cx="15853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Groundwater</a:t>
            </a:r>
          </a:p>
        </p:txBody>
      </p:sp>
      <p:pic>
        <p:nvPicPr>
          <p:cNvPr id="8" name="Picture 7" descr="Pine Drawing Tree Conifers Fir - Pine Trees Clipart Png, Transparent Png - kindpng">
            <a:extLst>
              <a:ext uri="{FF2B5EF4-FFF2-40B4-BE49-F238E27FC236}">
                <a16:creationId xmlns:a16="http://schemas.microsoft.com/office/drawing/2014/main" id="{7C8D4787-DDF3-9F76-EFEE-21A658DDDF12}"/>
              </a:ext>
            </a:extLst>
          </p:cNvPr>
          <p:cNvPicPr>
            <a:picLocks noChangeAspect="1"/>
          </p:cNvPicPr>
          <p:nvPr/>
        </p:nvPicPr>
        <p:blipFill>
          <a:blip r:embed="rId7"/>
          <a:stretch>
            <a:fillRect/>
          </a:stretch>
        </p:blipFill>
        <p:spPr>
          <a:xfrm>
            <a:off x="3047511" y="4809588"/>
            <a:ext cx="1411061" cy="1030515"/>
          </a:xfrm>
          <a:prstGeom prst="rect">
            <a:avLst/>
          </a:prstGeom>
        </p:spPr>
      </p:pic>
      <p:sp>
        <p:nvSpPr>
          <p:cNvPr id="11" name="Arrow: Right 10">
            <a:extLst>
              <a:ext uri="{FF2B5EF4-FFF2-40B4-BE49-F238E27FC236}">
                <a16:creationId xmlns:a16="http://schemas.microsoft.com/office/drawing/2014/main" id="{6F7835F7-F9AE-4608-F6A7-E5DB7FE0CD9A}"/>
              </a:ext>
            </a:extLst>
          </p:cNvPr>
          <p:cNvSpPr/>
          <p:nvPr/>
        </p:nvSpPr>
        <p:spPr>
          <a:xfrm rot="2520000">
            <a:off x="2693894" y="4746641"/>
            <a:ext cx="623824" cy="46713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D301D9EF-2D41-AEF2-908B-08E7B8C11686}"/>
              </a:ext>
            </a:extLst>
          </p:cNvPr>
          <p:cNvSpPr/>
          <p:nvPr/>
        </p:nvSpPr>
        <p:spPr>
          <a:xfrm rot="2520000">
            <a:off x="4311773" y="5558763"/>
            <a:ext cx="297254" cy="2494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Pine Drawing Tree Conifers Fir - Pine Trees Clipart Png, Transparent Png - kindpng">
            <a:extLst>
              <a:ext uri="{FF2B5EF4-FFF2-40B4-BE49-F238E27FC236}">
                <a16:creationId xmlns:a16="http://schemas.microsoft.com/office/drawing/2014/main" id="{72D4F390-1AE3-CBED-7634-4FDF12155475}"/>
              </a:ext>
            </a:extLst>
          </p:cNvPr>
          <p:cNvPicPr>
            <a:picLocks noChangeAspect="1"/>
          </p:cNvPicPr>
          <p:nvPr/>
        </p:nvPicPr>
        <p:blipFill>
          <a:blip r:embed="rId7"/>
          <a:stretch>
            <a:fillRect/>
          </a:stretch>
        </p:blipFill>
        <p:spPr>
          <a:xfrm>
            <a:off x="7891088" y="4805325"/>
            <a:ext cx="1411061" cy="1030515"/>
          </a:xfrm>
          <a:prstGeom prst="rect">
            <a:avLst/>
          </a:prstGeom>
        </p:spPr>
      </p:pic>
      <p:pic>
        <p:nvPicPr>
          <p:cNvPr id="10" name="Picture 9" descr="Symbol,gesture,hot Spring - Hot Water Clip Art, HD Png Download - kindpng">
            <a:extLst>
              <a:ext uri="{FF2B5EF4-FFF2-40B4-BE49-F238E27FC236}">
                <a16:creationId xmlns:a16="http://schemas.microsoft.com/office/drawing/2014/main" id="{C199D943-0A8A-E98C-24A1-1EF367D40D00}"/>
              </a:ext>
            </a:extLst>
          </p:cNvPr>
          <p:cNvPicPr>
            <a:picLocks noChangeAspect="1"/>
          </p:cNvPicPr>
          <p:nvPr/>
        </p:nvPicPr>
        <p:blipFill>
          <a:blip r:embed="rId8"/>
          <a:stretch>
            <a:fillRect/>
          </a:stretch>
        </p:blipFill>
        <p:spPr>
          <a:xfrm>
            <a:off x="9891319" y="5233693"/>
            <a:ext cx="885372" cy="725261"/>
          </a:xfrm>
          <a:prstGeom prst="rect">
            <a:avLst/>
          </a:prstGeom>
        </p:spPr>
      </p:pic>
      <p:pic>
        <p:nvPicPr>
          <p:cNvPr id="15" name="Picture 14">
            <a:extLst>
              <a:ext uri="{FF2B5EF4-FFF2-40B4-BE49-F238E27FC236}">
                <a16:creationId xmlns:a16="http://schemas.microsoft.com/office/drawing/2014/main" id="{1B4950B6-EC43-ACD4-4B9D-DD06C9066E9F}"/>
              </a:ext>
            </a:extLst>
          </p:cNvPr>
          <p:cNvPicPr>
            <a:picLocks noChangeAspect="1"/>
          </p:cNvPicPr>
          <p:nvPr/>
        </p:nvPicPr>
        <p:blipFill>
          <a:blip r:embed="rId9"/>
          <a:stretch>
            <a:fillRect/>
          </a:stretch>
        </p:blipFill>
        <p:spPr>
          <a:xfrm>
            <a:off x="7182820" y="1978669"/>
            <a:ext cx="4492172" cy="1916251"/>
          </a:xfrm>
          <a:prstGeom prst="rect">
            <a:avLst/>
          </a:prstGeom>
        </p:spPr>
      </p:pic>
      <p:pic>
        <p:nvPicPr>
          <p:cNvPr id="27" name="Picture 26">
            <a:extLst>
              <a:ext uri="{FF2B5EF4-FFF2-40B4-BE49-F238E27FC236}">
                <a16:creationId xmlns:a16="http://schemas.microsoft.com/office/drawing/2014/main" id="{E8EAFF85-8D5F-7647-975B-DB76164F5549}"/>
              </a:ext>
            </a:extLst>
          </p:cNvPr>
          <p:cNvPicPr>
            <a:picLocks noChangeAspect="1"/>
          </p:cNvPicPr>
          <p:nvPr/>
        </p:nvPicPr>
        <p:blipFill>
          <a:blip r:embed="rId10"/>
          <a:stretch>
            <a:fillRect/>
          </a:stretch>
        </p:blipFill>
        <p:spPr>
          <a:xfrm>
            <a:off x="1162674" y="2111512"/>
            <a:ext cx="4455886" cy="1901737"/>
          </a:xfrm>
          <a:prstGeom prst="rect">
            <a:avLst/>
          </a:prstGeom>
        </p:spPr>
      </p:pic>
      <p:sp>
        <p:nvSpPr>
          <p:cNvPr id="21" name="Arrow: Right 20">
            <a:extLst>
              <a:ext uri="{FF2B5EF4-FFF2-40B4-BE49-F238E27FC236}">
                <a16:creationId xmlns:a16="http://schemas.microsoft.com/office/drawing/2014/main" id="{8F1CFD0B-1BAE-FB20-8138-C20233E4EA6D}"/>
              </a:ext>
            </a:extLst>
          </p:cNvPr>
          <p:cNvSpPr/>
          <p:nvPr/>
        </p:nvSpPr>
        <p:spPr>
          <a:xfrm rot="2520000">
            <a:off x="9193334" y="5651638"/>
            <a:ext cx="224683" cy="1187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28BEFD0A-C440-D39F-9A6C-99E5B68E08A0}"/>
              </a:ext>
            </a:extLst>
          </p:cNvPr>
          <p:cNvSpPr/>
          <p:nvPr/>
        </p:nvSpPr>
        <p:spPr>
          <a:xfrm rot="2520000">
            <a:off x="7664810" y="4853692"/>
            <a:ext cx="449655" cy="30747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5948D09-6893-0A5C-05D3-2B6713F7FCDB}"/>
              </a:ext>
            </a:extLst>
          </p:cNvPr>
          <p:cNvSpPr txBox="1"/>
          <p:nvPr/>
        </p:nvSpPr>
        <p:spPr>
          <a:xfrm>
            <a:off x="5898783" y="3276611"/>
            <a:ext cx="2857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Summer</a:t>
            </a:r>
            <a:r>
              <a:rPr lang="en-US"/>
              <a:t>:</a:t>
            </a:r>
          </a:p>
        </p:txBody>
      </p:sp>
      <p:sp>
        <p:nvSpPr>
          <p:cNvPr id="12" name="TextBox 11">
            <a:extLst>
              <a:ext uri="{FF2B5EF4-FFF2-40B4-BE49-F238E27FC236}">
                <a16:creationId xmlns:a16="http://schemas.microsoft.com/office/drawing/2014/main" id="{0741CBFE-B0C9-0919-BBD0-BBED2D40AB89}"/>
              </a:ext>
            </a:extLst>
          </p:cNvPr>
          <p:cNvSpPr txBox="1"/>
          <p:nvPr/>
        </p:nvSpPr>
        <p:spPr>
          <a:xfrm>
            <a:off x="1499028" y="3874181"/>
            <a:ext cx="4156834" cy="276999"/>
          </a:xfrm>
          <a:prstGeom prst="rect">
            <a:avLst/>
          </a:prstGeom>
          <a:noFill/>
        </p:spPr>
        <p:txBody>
          <a:bodyPr wrap="square" rtlCol="0">
            <a:spAutoFit/>
          </a:bodyPr>
          <a:lstStyle/>
          <a:p>
            <a:r>
              <a:rPr lang="en-US" sz="1200">
                <a:solidFill>
                  <a:schemeClr val="dk1"/>
                </a:solidFill>
              </a:rPr>
              <a:t>Data file with plots: </a:t>
            </a:r>
            <a:r>
              <a:rPr lang="en-US" sz="1200">
                <a:hlinkClick r:id="rId11"/>
              </a:rPr>
              <a:t>SMITH_BigHole_ClimateData.xlsx</a:t>
            </a:r>
            <a:endParaRPr lang="en-US" sz="1200"/>
          </a:p>
        </p:txBody>
      </p:sp>
      <p:sp>
        <p:nvSpPr>
          <p:cNvPr id="19" name="TextBox 18">
            <a:extLst>
              <a:ext uri="{FF2B5EF4-FFF2-40B4-BE49-F238E27FC236}">
                <a16:creationId xmlns:a16="http://schemas.microsoft.com/office/drawing/2014/main" id="{80963E94-8934-85D2-6B92-4F60112585CF}"/>
              </a:ext>
            </a:extLst>
          </p:cNvPr>
          <p:cNvSpPr txBox="1"/>
          <p:nvPr/>
        </p:nvSpPr>
        <p:spPr>
          <a:xfrm>
            <a:off x="7780379" y="3889718"/>
            <a:ext cx="4156834" cy="276999"/>
          </a:xfrm>
          <a:prstGeom prst="rect">
            <a:avLst/>
          </a:prstGeom>
          <a:noFill/>
        </p:spPr>
        <p:txBody>
          <a:bodyPr wrap="square" rtlCol="0">
            <a:spAutoFit/>
          </a:bodyPr>
          <a:lstStyle/>
          <a:p>
            <a:r>
              <a:rPr lang="en-US" sz="1200">
                <a:solidFill>
                  <a:schemeClr val="dk1"/>
                </a:solidFill>
              </a:rPr>
              <a:t>Data file with plots: </a:t>
            </a:r>
            <a:r>
              <a:rPr lang="en-US" sz="1200">
                <a:hlinkClick r:id="rId11"/>
              </a:rPr>
              <a:t>SMITH_BigHole_ClimateData.xlsx</a:t>
            </a:r>
            <a:endParaRPr lang="en-US" sz="1200"/>
          </a:p>
        </p:txBody>
      </p:sp>
    </p:spTree>
    <p:extLst>
      <p:ext uri="{BB962C8B-B14F-4D97-AF65-F5344CB8AC3E}">
        <p14:creationId xmlns:p14="http://schemas.microsoft.com/office/powerpoint/2010/main" val="18060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2026081-3408-9CF4-6087-99CBF9F9D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497" y="623275"/>
            <a:ext cx="6501892" cy="5607882"/>
          </a:xfrm>
          <a:prstGeom prst="rect">
            <a:avLst/>
          </a:prstGeom>
        </p:spPr>
      </p:pic>
      <p:sp>
        <p:nvSpPr>
          <p:cNvPr id="27" name="Right Triangle 2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5C7446-4DF2-BD0D-B422-EACEBD7B490D}"/>
              </a:ext>
            </a:extLst>
          </p:cNvPr>
          <p:cNvSpPr>
            <a:spLocks noGrp="1"/>
          </p:cNvSpPr>
          <p:nvPr>
            <p:ph type="title"/>
          </p:nvPr>
        </p:nvSpPr>
        <p:spPr>
          <a:xfrm>
            <a:off x="7839846" y="625431"/>
            <a:ext cx="3398497" cy="3125746"/>
          </a:xfrm>
        </p:spPr>
        <p:txBody>
          <a:bodyPr vert="horz" lIns="91440" tIns="45720" rIns="91440" bIns="45720" rtlCol="0" anchor="b">
            <a:normAutofit/>
          </a:bodyPr>
          <a:lstStyle/>
          <a:p>
            <a:r>
              <a:rPr lang="en-US" sz="5000"/>
              <a:t>Birch Creek </a:t>
            </a:r>
            <a:r>
              <a:rPr lang="en-US" sz="5000" kern="1200">
                <a:latin typeface="+mj-lt"/>
                <a:ea typeface="+mj-ea"/>
                <a:cs typeface="+mj-cs"/>
              </a:rPr>
              <a:t> </a:t>
            </a:r>
          </a:p>
        </p:txBody>
      </p:sp>
      <p:sp>
        <p:nvSpPr>
          <p:cNvPr id="11" name="TextBox 10">
            <a:extLst>
              <a:ext uri="{FF2B5EF4-FFF2-40B4-BE49-F238E27FC236}">
                <a16:creationId xmlns:a16="http://schemas.microsoft.com/office/drawing/2014/main" id="{217EF0CB-1417-E7C7-71E9-D5F975C5408F}"/>
              </a:ext>
            </a:extLst>
          </p:cNvPr>
          <p:cNvSpPr txBox="1"/>
          <p:nvPr/>
        </p:nvSpPr>
        <p:spPr>
          <a:xfrm>
            <a:off x="629691" y="6231157"/>
            <a:ext cx="4960779" cy="276999"/>
          </a:xfrm>
          <a:prstGeom prst="rect">
            <a:avLst/>
          </a:prstGeom>
          <a:noFill/>
        </p:spPr>
        <p:txBody>
          <a:bodyPr wrap="square" lIns="91440" tIns="45720" rIns="91440" bIns="45720" rtlCol="0" anchor="t">
            <a:spAutoFit/>
          </a:bodyPr>
          <a:lstStyle/>
          <a:p>
            <a:r>
              <a:rPr lang="en-US" sz="1200">
                <a:solidFill>
                  <a:schemeClr val="dk1"/>
                </a:solidFill>
              </a:rPr>
              <a:t>Image Source: Google Earth capture, "Earth 450 Final Project"</a:t>
            </a:r>
          </a:p>
        </p:txBody>
      </p:sp>
    </p:spTree>
    <p:extLst>
      <p:ext uri="{BB962C8B-B14F-4D97-AF65-F5344CB8AC3E}">
        <p14:creationId xmlns:p14="http://schemas.microsoft.com/office/powerpoint/2010/main" val="185508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F035E-3732-1125-EF10-F781A8DD812B}"/>
              </a:ext>
            </a:extLst>
          </p:cNvPr>
          <p:cNvSpPr>
            <a:spLocks noGrp="1"/>
          </p:cNvSpPr>
          <p:nvPr>
            <p:ph type="title"/>
          </p:nvPr>
        </p:nvSpPr>
        <p:spPr>
          <a:xfrm>
            <a:off x="690932" y="258799"/>
            <a:ext cx="10515600" cy="1325563"/>
          </a:xfrm>
        </p:spPr>
        <p:txBody>
          <a:bodyPr>
            <a:normAutofit/>
          </a:bodyPr>
          <a:lstStyle/>
          <a:p>
            <a:r>
              <a:rPr lang="en-US" sz="4000"/>
              <a:t>Big Hole Watershed Eastern Valley </a:t>
            </a:r>
          </a:p>
        </p:txBody>
      </p:sp>
      <p:pic>
        <p:nvPicPr>
          <p:cNvPr id="7" name="Content Placeholder 6">
            <a:extLst>
              <a:ext uri="{FF2B5EF4-FFF2-40B4-BE49-F238E27FC236}">
                <a16:creationId xmlns:a16="http://schemas.microsoft.com/office/drawing/2014/main" id="{3A178F16-6B82-C9B4-FB59-4485B7C62DF9}"/>
              </a:ext>
            </a:extLst>
          </p:cNvPr>
          <p:cNvPicPr>
            <a:picLocks noGrp="1" noChangeAspect="1"/>
          </p:cNvPicPr>
          <p:nvPr>
            <p:ph sz="half" idx="2"/>
          </p:nvPr>
        </p:nvPicPr>
        <p:blipFill>
          <a:blip r:embed="rId3"/>
          <a:stretch>
            <a:fillRect/>
          </a:stretch>
        </p:blipFill>
        <p:spPr>
          <a:xfrm>
            <a:off x="581701" y="1405473"/>
            <a:ext cx="5786358" cy="4476244"/>
          </a:xfrm>
          <a:prstGeom prst="rect">
            <a:avLst/>
          </a:prstGeom>
        </p:spPr>
      </p:pic>
      <p:sp>
        <p:nvSpPr>
          <p:cNvPr id="9" name="Flowchart: Merge 8">
            <a:extLst>
              <a:ext uri="{FF2B5EF4-FFF2-40B4-BE49-F238E27FC236}">
                <a16:creationId xmlns:a16="http://schemas.microsoft.com/office/drawing/2014/main" id="{007A5F94-FE6E-3C32-38D6-0992D19EC3BD}"/>
              </a:ext>
            </a:extLst>
          </p:cNvPr>
          <p:cNvSpPr/>
          <p:nvPr/>
        </p:nvSpPr>
        <p:spPr>
          <a:xfrm>
            <a:off x="4248222" y="4246133"/>
            <a:ext cx="236737" cy="266330"/>
          </a:xfrm>
          <a:prstGeom prst="flowChartMerg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1ACB8FF-F938-3B72-04C1-3BE69654F3BD}"/>
              </a:ext>
            </a:extLst>
          </p:cNvPr>
          <p:cNvSpPr txBox="1"/>
          <p:nvPr/>
        </p:nvSpPr>
        <p:spPr>
          <a:xfrm>
            <a:off x="5830931" y="599343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Birch Creek</a:t>
            </a:r>
          </a:p>
        </p:txBody>
      </p:sp>
      <p:pic>
        <p:nvPicPr>
          <p:cNvPr id="3" name="Picture 2">
            <a:extLst>
              <a:ext uri="{FF2B5EF4-FFF2-40B4-BE49-F238E27FC236}">
                <a16:creationId xmlns:a16="http://schemas.microsoft.com/office/drawing/2014/main" id="{5706B17F-0FA5-B216-9D8B-204FE3A816F3}"/>
              </a:ext>
            </a:extLst>
          </p:cNvPr>
          <p:cNvPicPr>
            <a:picLocks noChangeAspect="1"/>
          </p:cNvPicPr>
          <p:nvPr/>
        </p:nvPicPr>
        <p:blipFill>
          <a:blip r:embed="rId4"/>
          <a:stretch>
            <a:fillRect/>
          </a:stretch>
        </p:blipFill>
        <p:spPr>
          <a:xfrm>
            <a:off x="6270514" y="1453116"/>
            <a:ext cx="5504784" cy="4382976"/>
          </a:xfrm>
          <a:prstGeom prst="rect">
            <a:avLst/>
          </a:prstGeom>
        </p:spPr>
      </p:pic>
      <p:sp>
        <p:nvSpPr>
          <p:cNvPr id="4" name="Flowchart: Merge 3">
            <a:extLst>
              <a:ext uri="{FF2B5EF4-FFF2-40B4-BE49-F238E27FC236}">
                <a16:creationId xmlns:a16="http://schemas.microsoft.com/office/drawing/2014/main" id="{3C7CA7B4-FC70-3B1A-A23D-4EB41CB9A478}"/>
              </a:ext>
            </a:extLst>
          </p:cNvPr>
          <p:cNvSpPr/>
          <p:nvPr/>
        </p:nvSpPr>
        <p:spPr>
          <a:xfrm>
            <a:off x="5593194" y="6038640"/>
            <a:ext cx="236737" cy="266330"/>
          </a:xfrm>
          <a:prstGeom prst="flowChartMerg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Merge 7">
            <a:extLst>
              <a:ext uri="{FF2B5EF4-FFF2-40B4-BE49-F238E27FC236}">
                <a16:creationId xmlns:a16="http://schemas.microsoft.com/office/drawing/2014/main" id="{BF493460-F2E9-6A05-9338-47BDDEB97100}"/>
              </a:ext>
            </a:extLst>
          </p:cNvPr>
          <p:cNvSpPr/>
          <p:nvPr/>
        </p:nvSpPr>
        <p:spPr>
          <a:xfrm>
            <a:off x="9818360" y="4245853"/>
            <a:ext cx="236737" cy="266330"/>
          </a:xfrm>
          <a:prstGeom prst="flowChartMerg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521D785-DF81-2B80-7C58-0D56DCD16C0F}"/>
              </a:ext>
            </a:extLst>
          </p:cNvPr>
          <p:cNvSpPr txBox="1"/>
          <p:nvPr/>
        </p:nvSpPr>
        <p:spPr>
          <a:xfrm>
            <a:off x="464620" y="5900141"/>
            <a:ext cx="4919552" cy="276999"/>
          </a:xfrm>
          <a:prstGeom prst="rect">
            <a:avLst/>
          </a:prstGeom>
          <a:noFill/>
        </p:spPr>
        <p:txBody>
          <a:bodyPr wrap="none" rtlCol="0">
            <a:spAutoFit/>
          </a:bodyPr>
          <a:lstStyle/>
          <a:p>
            <a:r>
              <a:rPr lang="en-US" sz="1200"/>
              <a:t>Image Source: Maps of Land Use in the Big Hole Watershed, PowerPoint</a:t>
            </a:r>
          </a:p>
        </p:txBody>
      </p:sp>
    </p:spTree>
    <p:extLst>
      <p:ext uri="{BB962C8B-B14F-4D97-AF65-F5344CB8AC3E}">
        <p14:creationId xmlns:p14="http://schemas.microsoft.com/office/powerpoint/2010/main" val="392303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C60003E7-8AD2-C1D6-4D74-0783A3E2CB64}"/>
              </a:ext>
            </a:extLst>
          </p:cNvPr>
          <p:cNvSpPr>
            <a:spLocks noGrp="1"/>
          </p:cNvSpPr>
          <p:nvPr>
            <p:ph type="title"/>
          </p:nvPr>
        </p:nvSpPr>
        <p:spPr>
          <a:xfrm>
            <a:off x="831210" y="365125"/>
            <a:ext cx="10522590" cy="1007520"/>
          </a:xfrm>
        </p:spPr>
        <p:txBody>
          <a:bodyPr vert="horz" lIns="91440" tIns="45720" rIns="91440" bIns="45720" rtlCol="0" anchor="ctr">
            <a:normAutofit/>
          </a:bodyPr>
          <a:lstStyle/>
          <a:p>
            <a:r>
              <a:rPr lang="en-US" sz="4000" kern="1200">
                <a:latin typeface="+mj-lt"/>
                <a:ea typeface="+mj-ea"/>
                <a:cs typeface="+mj-cs"/>
              </a:rPr>
              <a:t>Big Hole River Sections</a:t>
            </a:r>
            <a:r>
              <a:rPr lang="en-US" sz="4000"/>
              <a:t> 4 and 5</a:t>
            </a:r>
            <a:endParaRPr lang="en-US" sz="4000" kern="1200">
              <a:latin typeface="+mj-lt"/>
            </a:endParaRPr>
          </a:p>
        </p:txBody>
      </p:sp>
      <p:pic>
        <p:nvPicPr>
          <p:cNvPr id="5" name="Picture 4">
            <a:extLst>
              <a:ext uri="{FF2B5EF4-FFF2-40B4-BE49-F238E27FC236}">
                <a16:creationId xmlns:a16="http://schemas.microsoft.com/office/drawing/2014/main" id="{AEE3767F-CAF4-D841-9B3C-7D600AACC6E2}"/>
              </a:ext>
            </a:extLst>
          </p:cNvPr>
          <p:cNvPicPr>
            <a:picLocks noChangeAspect="1"/>
          </p:cNvPicPr>
          <p:nvPr/>
        </p:nvPicPr>
        <p:blipFill>
          <a:blip r:embed="rId3"/>
          <a:srcRect l="1067" r="486" b="249"/>
          <a:stretch>
            <a:fillRect/>
          </a:stretch>
        </p:blipFill>
        <p:spPr>
          <a:xfrm>
            <a:off x="504470" y="1293969"/>
            <a:ext cx="5476289" cy="4735710"/>
          </a:xfrm>
          <a:prstGeom prst="rect">
            <a:avLst/>
          </a:prstGeom>
        </p:spPr>
      </p:pic>
      <p:pic>
        <p:nvPicPr>
          <p:cNvPr id="3" name="Picture 2" descr="A map of a large area with a trail&#10;&#10;AI-generated content may be incorrect.">
            <a:extLst>
              <a:ext uri="{FF2B5EF4-FFF2-40B4-BE49-F238E27FC236}">
                <a16:creationId xmlns:a16="http://schemas.microsoft.com/office/drawing/2014/main" id="{F3730B91-2212-FCC8-0421-CAB845B8D6CB}"/>
              </a:ext>
            </a:extLst>
          </p:cNvPr>
          <p:cNvPicPr>
            <a:picLocks noChangeAspect="1"/>
          </p:cNvPicPr>
          <p:nvPr/>
        </p:nvPicPr>
        <p:blipFill>
          <a:blip r:embed="rId4"/>
          <a:srcRect r="163" b="226"/>
          <a:stretch>
            <a:fillRect/>
          </a:stretch>
        </p:blipFill>
        <p:spPr>
          <a:xfrm>
            <a:off x="6099210" y="1330755"/>
            <a:ext cx="5881111" cy="4190425"/>
          </a:xfrm>
          <a:prstGeom prst="rect">
            <a:avLst/>
          </a:prstGeom>
        </p:spPr>
      </p:pic>
      <p:sp>
        <p:nvSpPr>
          <p:cNvPr id="4" name="Flowchart: Merge 3">
            <a:extLst>
              <a:ext uri="{FF2B5EF4-FFF2-40B4-BE49-F238E27FC236}">
                <a16:creationId xmlns:a16="http://schemas.microsoft.com/office/drawing/2014/main" id="{24282EAA-9075-B852-EC99-045B73BBE6AF}"/>
              </a:ext>
            </a:extLst>
          </p:cNvPr>
          <p:cNvSpPr/>
          <p:nvPr/>
        </p:nvSpPr>
        <p:spPr>
          <a:xfrm>
            <a:off x="9442492" y="3660246"/>
            <a:ext cx="288324" cy="247135"/>
          </a:xfrm>
          <a:prstGeom prst="flowChartMerg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erge 5">
            <a:extLst>
              <a:ext uri="{FF2B5EF4-FFF2-40B4-BE49-F238E27FC236}">
                <a16:creationId xmlns:a16="http://schemas.microsoft.com/office/drawing/2014/main" id="{B91B709F-A821-4FBF-318A-0D3772488160}"/>
              </a:ext>
            </a:extLst>
          </p:cNvPr>
          <p:cNvSpPr/>
          <p:nvPr/>
        </p:nvSpPr>
        <p:spPr>
          <a:xfrm>
            <a:off x="7492738" y="6230483"/>
            <a:ext cx="288324" cy="247135"/>
          </a:xfrm>
          <a:prstGeom prst="flowChartMerg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7DDF958-6C96-AA0C-78C2-29D996A9ED1B}"/>
              </a:ext>
            </a:extLst>
          </p:cNvPr>
          <p:cNvSpPr txBox="1"/>
          <p:nvPr/>
        </p:nvSpPr>
        <p:spPr>
          <a:xfrm>
            <a:off x="7783187" y="603068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Birch Creek and Big Hole River Confluence</a:t>
            </a:r>
          </a:p>
        </p:txBody>
      </p:sp>
      <p:sp>
        <p:nvSpPr>
          <p:cNvPr id="8" name="TextBox 7">
            <a:extLst>
              <a:ext uri="{FF2B5EF4-FFF2-40B4-BE49-F238E27FC236}">
                <a16:creationId xmlns:a16="http://schemas.microsoft.com/office/drawing/2014/main" id="{A3C4112A-B4DC-E00F-C629-8FABD3CBC41D}"/>
              </a:ext>
            </a:extLst>
          </p:cNvPr>
          <p:cNvSpPr txBox="1"/>
          <p:nvPr/>
        </p:nvSpPr>
        <p:spPr>
          <a:xfrm>
            <a:off x="504470" y="6050039"/>
            <a:ext cx="4077202" cy="646331"/>
          </a:xfrm>
          <a:prstGeom prst="rect">
            <a:avLst/>
          </a:prstGeom>
          <a:noFill/>
        </p:spPr>
        <p:txBody>
          <a:bodyPr wrap="square" lIns="91440" tIns="45720" rIns="91440" bIns="45720" anchor="t">
            <a:spAutoFit/>
          </a:bodyPr>
          <a:lstStyle/>
          <a:p>
            <a:r>
              <a:rPr lang="en-US" sz="1200"/>
              <a:t>Plot Data Source: Big Hole Watershed Committee  River Conditions, </a:t>
            </a:r>
            <a:r>
              <a:rPr lang="en-US" sz="1200">
                <a:hlinkClick r:id="rId5"/>
              </a:rPr>
              <a:t>bhwc.org/riverconditions/</a:t>
            </a:r>
            <a:r>
              <a:rPr lang="en-US" sz="1200"/>
              <a:t> </a:t>
            </a:r>
          </a:p>
          <a:p>
            <a:endParaRPr lang="en-US" sz="1200"/>
          </a:p>
        </p:txBody>
      </p:sp>
      <p:sp>
        <p:nvSpPr>
          <p:cNvPr id="2" name="TextBox 4">
            <a:extLst>
              <a:ext uri="{FF2B5EF4-FFF2-40B4-BE49-F238E27FC236}">
                <a16:creationId xmlns:a16="http://schemas.microsoft.com/office/drawing/2014/main" id="{066A5E5F-9AA9-81F1-1F45-F903C19443F8}"/>
              </a:ext>
            </a:extLst>
          </p:cNvPr>
          <p:cNvSpPr txBox="1"/>
          <p:nvPr/>
        </p:nvSpPr>
        <p:spPr>
          <a:xfrm>
            <a:off x="7201933" y="5519133"/>
            <a:ext cx="4156834" cy="27699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chemeClr val="dk1"/>
                </a:solidFill>
              </a:rPr>
              <a:t> </a:t>
            </a:r>
          </a:p>
        </p:txBody>
      </p:sp>
      <p:sp>
        <p:nvSpPr>
          <p:cNvPr id="10" name="TextBox 9">
            <a:extLst>
              <a:ext uri="{FF2B5EF4-FFF2-40B4-BE49-F238E27FC236}">
                <a16:creationId xmlns:a16="http://schemas.microsoft.com/office/drawing/2014/main" id="{1CC3829B-2AB8-6D39-9F24-D14B75655DF3}"/>
              </a:ext>
            </a:extLst>
          </p:cNvPr>
          <p:cNvSpPr txBox="1"/>
          <p:nvPr/>
        </p:nvSpPr>
        <p:spPr>
          <a:xfrm>
            <a:off x="6084534" y="5528610"/>
            <a:ext cx="6104930" cy="276999"/>
          </a:xfrm>
          <a:prstGeom prst="rect">
            <a:avLst/>
          </a:prstGeom>
          <a:noFill/>
        </p:spPr>
        <p:txBody>
          <a:bodyPr wrap="square" lIns="91440" tIns="45720" rIns="91440" bIns="45720" anchor="t">
            <a:spAutoFit/>
          </a:bodyPr>
          <a:lstStyle/>
          <a:p>
            <a:r>
              <a:rPr lang="en-US" sz="1200"/>
              <a:t>Image Data Source: Big Hole Watershed Section Restrictions, </a:t>
            </a:r>
            <a:r>
              <a:rPr lang="en-US" sz="1200">
                <a:hlinkClick r:id="rId5"/>
              </a:rPr>
              <a:t>bhwc.org/riverconditions/</a:t>
            </a:r>
            <a:r>
              <a:rPr lang="en-US" sz="1200"/>
              <a:t>  </a:t>
            </a:r>
          </a:p>
        </p:txBody>
      </p:sp>
    </p:spTree>
    <p:extLst>
      <p:ext uri="{BB962C8B-B14F-4D97-AF65-F5344CB8AC3E}">
        <p14:creationId xmlns:p14="http://schemas.microsoft.com/office/powerpoint/2010/main" val="4134510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20</Slides>
  <Notes>16</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Low Tech, High Impact: Restoring Birch Creek with Beaver Dam Analogs</vt:lpstr>
      <vt:lpstr>Pre-1860s</vt:lpstr>
      <vt:lpstr>Wetlands Provide Vegetative Biodiversity</vt:lpstr>
      <vt:lpstr>Wetlands Help Store Cool Groundwater for Future Use Downstream</vt:lpstr>
      <vt:lpstr>Mining and Climate Change Have Destroyed Wetlands and Lessened Groundwater Storage</vt:lpstr>
      <vt:lpstr>Presently, There is Less Vegetative Biodiversity in Big Hole Watershed Wetlands, and Arctic Grayling Populations Downstream are Threatened</vt:lpstr>
      <vt:lpstr>Birch Creek  </vt:lpstr>
      <vt:lpstr>Big Hole Watershed Eastern Valley </vt:lpstr>
      <vt:lpstr>Big Hole River Sections 4 and 5</vt:lpstr>
      <vt:lpstr>Birch Creek is the Warmest Creek Sampled</vt:lpstr>
      <vt:lpstr>Birch Creek as an Ideal Pilot Location</vt:lpstr>
      <vt:lpstr>PowerPoint Presentation</vt:lpstr>
      <vt:lpstr>Wood Posts and Woven Willow Slow the Current</vt:lpstr>
      <vt:lpstr>Construction and Project Logistics</vt:lpstr>
      <vt:lpstr>We're Restoring What Historic Land Use Removed</vt:lpstr>
      <vt:lpstr>More Water, Later in the Season</vt:lpstr>
      <vt:lpstr>BDA Strategy Diagram </vt:lpstr>
      <vt:lpstr>Fund Our Birch Creek Beaver Dam Analog Proposal</vt:lpstr>
      <vt:lpstr>Thank You!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2026-07-25T22:33:19Z</dcterms:created>
  <dcterms:modified xsi:type="dcterms:W3CDTF">2026-08-18T19:47:27Z</dcterms:modified>
</cp:coreProperties>
</file>