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8" r:id="rId3"/>
    <p:sldId id="267" r:id="rId4"/>
    <p:sldId id="268" r:id="rId5"/>
    <p:sldId id="269" r:id="rId6"/>
    <p:sldId id="270" r:id="rId7"/>
    <p:sldId id="271" r:id="rId8"/>
    <p:sldId id="272" r:id="rId9"/>
    <p:sldId id="273" r:id="rId10"/>
    <p:sldId id="265" r:id="rId11"/>
    <p:sldId id="266" r:id="rId12"/>
    <p:sldId id="274" r:id="rId13"/>
  </p:sldIdLst>
  <p:sldSz cx="12192000" cy="6858000"/>
  <p:notesSz cx="6858000" cy="9144000"/>
  <p:embeddedFontLst>
    <p:embeddedFont>
      <p:font typeface="Play"/>
      <p:regular r:id="rId15"/>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ZTSzCgOxwNkXsK8Pw7ZuoO1J7G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FF07"/>
    <a:srgbClr val="C92AD1"/>
    <a:srgbClr val="E51B0C"/>
    <a:srgbClr val="8C848F"/>
    <a:srgbClr val="B48207"/>
    <a:srgbClr val="25849A"/>
    <a:srgbClr val="387282"/>
    <a:srgbClr val="3826BE"/>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2F6E12-0D93-8449-A56F-311041B6D171}" v="1387" dt="2026-07-21T06:44:31.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42"/>
    <p:restoredTop sz="94676"/>
  </p:normalViewPr>
  <p:slideViewPr>
    <p:cSldViewPr snapToGrid="0">
      <p:cViewPr>
        <p:scale>
          <a:sx n="73" d="100"/>
          <a:sy n="73" d="100"/>
        </p:scale>
        <p:origin x="864" y="712"/>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oleObject" Target="file:////Users/trevorcaruso/Downloads/Heath_BigHole_ClimateData.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solidFill>
                <a:latin typeface="+mn-lt"/>
                <a:ea typeface="+mn-ea"/>
                <a:cs typeface="+mn-cs"/>
              </a:defRPr>
            </a:pPr>
            <a:r>
              <a:rPr lang="en-US" sz="2000" b="1" dirty="0">
                <a:solidFill>
                  <a:schemeClr val="bg2"/>
                </a:solidFill>
              </a:rPr>
              <a:t>Big Hole River at Melrose: Annual Water Temperature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solidFill>
              <a:latin typeface="+mn-lt"/>
              <a:ea typeface="+mn-ea"/>
              <a:cs typeface="+mn-cs"/>
            </a:defRPr>
          </a:pPr>
          <a:endParaRPr lang="en-US"/>
        </a:p>
      </c:txPr>
    </c:title>
    <c:autoTitleDeleted val="0"/>
    <c:plotArea>
      <c:layout>
        <c:manualLayout>
          <c:layoutTarget val="inner"/>
          <c:xMode val="edge"/>
          <c:yMode val="edge"/>
          <c:x val="8.6323695141295259E-2"/>
          <c:y val="9.8459827196980876E-2"/>
          <c:w val="0.88857519771752658"/>
          <c:h val="0.7174702215428278"/>
        </c:manualLayout>
      </c:layout>
      <c:scatterChart>
        <c:scatterStyle val="lineMarker"/>
        <c:varyColors val="0"/>
        <c:ser>
          <c:idx val="0"/>
          <c:order val="0"/>
          <c:tx>
            <c:strRef>
              <c:f>Plot1_WaterTemp!$B$1</c:f>
              <c:strCache>
                <c:ptCount val="1"/>
                <c:pt idx="0">
                  <c:v>Mean Annual Water Temp (°C)</c:v>
                </c:pt>
              </c:strCache>
            </c:strRef>
          </c:tx>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Plot1_WaterTemp!$A$2:$A$33</c:f>
              <c:numCache>
                <c:formatCode>General</c:formatCode>
                <c:ptCount val="32"/>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pt idx="28">
                  <c:v>2022</c:v>
                </c:pt>
                <c:pt idx="29">
                  <c:v>2023</c:v>
                </c:pt>
                <c:pt idx="30">
                  <c:v>2024</c:v>
                </c:pt>
                <c:pt idx="31">
                  <c:v>2025</c:v>
                </c:pt>
              </c:numCache>
            </c:numRef>
          </c:xVal>
          <c:yVal>
            <c:numRef>
              <c:f>Plot1_WaterTemp!$B$2:$B$33</c:f>
              <c:numCache>
                <c:formatCode>General</c:formatCode>
                <c:ptCount val="32"/>
                <c:pt idx="1">
                  <c:v>3.0579999999999998</c:v>
                </c:pt>
                <c:pt idx="2">
                  <c:v>5.2809999999999997</c:v>
                </c:pt>
                <c:pt idx="3">
                  <c:v>7.1180000000000003</c:v>
                </c:pt>
                <c:pt idx="4">
                  <c:v>7.3540000000000001</c:v>
                </c:pt>
                <c:pt idx="5">
                  <c:v>7.3140000000000001</c:v>
                </c:pt>
                <c:pt idx="6">
                  <c:v>7.6840000000000002</c:v>
                </c:pt>
                <c:pt idx="7">
                  <c:v>7.8929999999999998</c:v>
                </c:pt>
                <c:pt idx="8">
                  <c:v>7.0880000000000001</c:v>
                </c:pt>
                <c:pt idx="9">
                  <c:v>7.7629999999999999</c:v>
                </c:pt>
                <c:pt idx="10">
                  <c:v>7.85</c:v>
                </c:pt>
                <c:pt idx="11">
                  <c:v>7.7</c:v>
                </c:pt>
                <c:pt idx="12">
                  <c:v>9.2490000000000006</c:v>
                </c:pt>
                <c:pt idx="13">
                  <c:v>10.253</c:v>
                </c:pt>
                <c:pt idx="14">
                  <c:v>8.3070000000000004</c:v>
                </c:pt>
                <c:pt idx="15">
                  <c:v>12.414999999999999</c:v>
                </c:pt>
                <c:pt idx="16">
                  <c:v>11.836</c:v>
                </c:pt>
                <c:pt idx="17">
                  <c:v>11.88</c:v>
                </c:pt>
                <c:pt idx="18">
                  <c:v>13.282999999999999</c:v>
                </c:pt>
                <c:pt idx="19">
                  <c:v>12.29</c:v>
                </c:pt>
                <c:pt idx="20">
                  <c:v>12.622</c:v>
                </c:pt>
                <c:pt idx="21">
                  <c:v>12.236000000000001</c:v>
                </c:pt>
                <c:pt idx="22">
                  <c:v>11.006</c:v>
                </c:pt>
                <c:pt idx="23">
                  <c:v>11.039</c:v>
                </c:pt>
                <c:pt idx="24">
                  <c:v>10.302</c:v>
                </c:pt>
                <c:pt idx="25">
                  <c:v>10.098000000000001</c:v>
                </c:pt>
                <c:pt idx="26">
                  <c:v>10.775</c:v>
                </c:pt>
                <c:pt idx="27">
                  <c:v>11.298</c:v>
                </c:pt>
                <c:pt idx="28">
                  <c:v>10.144</c:v>
                </c:pt>
                <c:pt idx="29">
                  <c:v>10.548999999999999</c:v>
                </c:pt>
                <c:pt idx="30">
                  <c:v>10.542999999999999</c:v>
                </c:pt>
                <c:pt idx="31">
                  <c:v>11.087</c:v>
                </c:pt>
              </c:numCache>
            </c:numRef>
          </c:yVal>
          <c:smooth val="0"/>
          <c:extLst>
            <c:ext xmlns:c16="http://schemas.microsoft.com/office/drawing/2014/chart" uri="{C3380CC4-5D6E-409C-BE32-E72D297353CC}">
              <c16:uniqueId val="{00000000-B6D2-764E-946B-5E7464F5B437}"/>
            </c:ext>
          </c:extLst>
        </c:ser>
        <c:dLbls>
          <c:showLegendKey val="0"/>
          <c:showVal val="0"/>
          <c:showCatName val="0"/>
          <c:showSerName val="0"/>
          <c:showPercent val="0"/>
          <c:showBubbleSize val="0"/>
        </c:dLbls>
        <c:axId val="189131263"/>
        <c:axId val="210236543"/>
      </c:scatterChart>
      <c:valAx>
        <c:axId val="189131263"/>
        <c:scaling>
          <c:orientation val="minMax"/>
          <c:max val="2025"/>
          <c:min val="1995"/>
        </c:scaling>
        <c:delete val="0"/>
        <c:axPos val="b"/>
        <c:title>
          <c:tx>
            <c:rich>
              <a:bodyPr rot="0" spcFirstLastPara="1" vertOverflow="ellipsis" vert="horz" wrap="square" anchor="ctr" anchorCtr="1"/>
              <a:lstStyle/>
              <a:p>
                <a:pPr>
                  <a:defRPr sz="1600" b="0" i="0" u="none" strike="noStrike" kern="1200" baseline="0">
                    <a:solidFill>
                      <a:schemeClr val="bg2"/>
                    </a:solidFill>
                    <a:latin typeface="+mn-lt"/>
                    <a:ea typeface="+mn-ea"/>
                    <a:cs typeface="+mn-cs"/>
                  </a:defRPr>
                </a:pPr>
                <a:r>
                  <a:rPr lang="en-US" sz="1600" b="1" dirty="0">
                    <a:solidFill>
                      <a:schemeClr val="bg2"/>
                    </a:solidFill>
                  </a:rPr>
                  <a:t>Year</a:t>
                </a:r>
              </a:p>
            </c:rich>
          </c:tx>
          <c:layout>
            <c:manualLayout>
              <c:xMode val="edge"/>
              <c:yMode val="edge"/>
              <c:x val="0.50512034583466614"/>
              <c:y val="0.9157539633182939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10236543"/>
        <c:crosses val="autoZero"/>
        <c:crossBetween val="midCat"/>
      </c:valAx>
      <c:valAx>
        <c:axId val="210236543"/>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bg2"/>
                    </a:solidFill>
                    <a:latin typeface="+mn-lt"/>
                    <a:ea typeface="+mn-ea"/>
                    <a:cs typeface="+mn-cs"/>
                  </a:defRPr>
                </a:pPr>
                <a:r>
                  <a:rPr lang="en-US" sz="1600" b="1" dirty="0">
                    <a:solidFill>
                      <a:schemeClr val="bg2"/>
                    </a:solidFill>
                  </a:rPr>
                  <a:t>Mean Annual Water Temperature (</a:t>
                </a:r>
                <a:r>
                  <a:rPr lang="en-US" sz="1600" b="1" i="0" u="none" strike="noStrike" baseline="0" dirty="0">
                    <a:solidFill>
                      <a:schemeClr val="bg2"/>
                    </a:solidFill>
                  </a:rPr>
                  <a:t>°C)</a:t>
                </a:r>
                <a:endParaRPr lang="en-US" sz="1600" b="1" dirty="0">
                  <a:solidFill>
                    <a:schemeClr val="bg2"/>
                  </a:solidFill>
                </a:endParaRPr>
              </a:p>
            </c:rich>
          </c:tx>
          <c:layout>
            <c:manualLayout>
              <c:xMode val="edge"/>
              <c:yMode val="edge"/>
              <c:x val="1.3813356267781428E-2"/>
              <c:y val="0.1096296620908516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9131263"/>
        <c:crosses val="autoZero"/>
        <c:crossBetween val="midCat"/>
        <c:min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bg2"/>
                </a:solidFill>
                <a:latin typeface="+mn-lt"/>
                <a:ea typeface="+mn-ea"/>
                <a:cs typeface="+mn-cs"/>
              </a:defRPr>
            </a:pPr>
            <a:r>
              <a:rPr lang="en-US" sz="2000" b="1" dirty="0">
                <a:solidFill>
                  <a:schemeClr val="bg2"/>
                </a:solidFill>
              </a:rPr>
              <a:t>Big Hole River at Melrose: Annual Discharge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bg2"/>
              </a:solidFill>
              <a:latin typeface="+mn-lt"/>
              <a:ea typeface="+mn-ea"/>
              <a:cs typeface="+mn-cs"/>
            </a:defRPr>
          </a:pPr>
          <a:endParaRPr lang="en-US"/>
        </a:p>
      </c:txPr>
    </c:title>
    <c:autoTitleDeleted val="0"/>
    <c:plotArea>
      <c:layout>
        <c:manualLayout>
          <c:layoutTarget val="inner"/>
          <c:xMode val="edge"/>
          <c:yMode val="edge"/>
          <c:x val="0.10017763444359901"/>
          <c:y val="0.12227679287804608"/>
          <c:w val="0.86890273849893473"/>
          <c:h val="0.69223460498499811"/>
        </c:manualLayout>
      </c:layout>
      <c:scatterChart>
        <c:scatterStyle val="lineMarker"/>
        <c:varyColors val="0"/>
        <c:ser>
          <c:idx val="0"/>
          <c:order val="0"/>
          <c:tx>
            <c:strRef>
              <c:f>Plot2_AnnualQ!$B$2</c:f>
              <c:strCache>
                <c:ptCount val="1"/>
                <c:pt idx="0">
                  <c:v>Mean</c:v>
                </c:pt>
              </c:strCache>
            </c:strRef>
          </c:tx>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Plot2_AnnualQ!$A$3:$A$106</c:f>
              <c:numCache>
                <c:formatCode>General</c:formatCode>
                <c:ptCount val="104"/>
                <c:pt idx="1">
                  <c:v>1923</c:v>
                </c:pt>
                <c:pt idx="2">
                  <c:v>1924</c:v>
                </c:pt>
                <c:pt idx="3">
                  <c:v>1925</c:v>
                </c:pt>
                <c:pt idx="4">
                  <c:v>1926</c:v>
                </c:pt>
                <c:pt idx="5">
                  <c:v>1927</c:v>
                </c:pt>
                <c:pt idx="6">
                  <c:v>1928</c:v>
                </c:pt>
                <c:pt idx="7">
                  <c:v>1929</c:v>
                </c:pt>
                <c:pt idx="8">
                  <c:v>1930</c:v>
                </c:pt>
                <c:pt idx="9">
                  <c:v>1931</c:v>
                </c:pt>
                <c:pt idx="10">
                  <c:v>1932</c:v>
                </c:pt>
                <c:pt idx="11">
                  <c:v>1933</c:v>
                </c:pt>
                <c:pt idx="12">
                  <c:v>1934</c:v>
                </c:pt>
                <c:pt idx="13">
                  <c:v>1935</c:v>
                </c:pt>
                <c:pt idx="14">
                  <c:v>1936</c:v>
                </c:pt>
                <c:pt idx="15">
                  <c:v>1937</c:v>
                </c:pt>
                <c:pt idx="16">
                  <c:v>1938</c:v>
                </c:pt>
                <c:pt idx="17">
                  <c:v>1939</c:v>
                </c:pt>
                <c:pt idx="18">
                  <c:v>1940</c:v>
                </c:pt>
                <c:pt idx="19">
                  <c:v>1941</c:v>
                </c:pt>
                <c:pt idx="20">
                  <c:v>1942</c:v>
                </c:pt>
                <c:pt idx="21">
                  <c:v>1943</c:v>
                </c:pt>
                <c:pt idx="22">
                  <c:v>1944</c:v>
                </c:pt>
                <c:pt idx="23">
                  <c:v>1945</c:v>
                </c:pt>
                <c:pt idx="24">
                  <c:v>1946</c:v>
                </c:pt>
                <c:pt idx="25">
                  <c:v>1947</c:v>
                </c:pt>
                <c:pt idx="26">
                  <c:v>1948</c:v>
                </c:pt>
                <c:pt idx="27">
                  <c:v>1949</c:v>
                </c:pt>
                <c:pt idx="28">
                  <c:v>1950</c:v>
                </c:pt>
                <c:pt idx="29">
                  <c:v>1951</c:v>
                </c:pt>
                <c:pt idx="30">
                  <c:v>1952</c:v>
                </c:pt>
                <c:pt idx="31">
                  <c:v>1953</c:v>
                </c:pt>
                <c:pt idx="32">
                  <c:v>1954</c:v>
                </c:pt>
                <c:pt idx="33">
                  <c:v>1955</c:v>
                </c:pt>
                <c:pt idx="34">
                  <c:v>1956</c:v>
                </c:pt>
                <c:pt idx="35">
                  <c:v>1957</c:v>
                </c:pt>
                <c:pt idx="36">
                  <c:v>1958</c:v>
                </c:pt>
                <c:pt idx="37">
                  <c:v>1959</c:v>
                </c:pt>
                <c:pt idx="38">
                  <c:v>1960</c:v>
                </c:pt>
                <c:pt idx="39">
                  <c:v>1961</c:v>
                </c:pt>
                <c:pt idx="40">
                  <c:v>1962</c:v>
                </c:pt>
                <c:pt idx="41">
                  <c:v>1963</c:v>
                </c:pt>
                <c:pt idx="42">
                  <c:v>1964</c:v>
                </c:pt>
                <c:pt idx="43">
                  <c:v>1965</c:v>
                </c:pt>
                <c:pt idx="44">
                  <c:v>1966</c:v>
                </c:pt>
                <c:pt idx="45">
                  <c:v>1967</c:v>
                </c:pt>
                <c:pt idx="46">
                  <c:v>1968</c:v>
                </c:pt>
                <c:pt idx="47">
                  <c:v>1969</c:v>
                </c:pt>
                <c:pt idx="48">
                  <c:v>1970</c:v>
                </c:pt>
                <c:pt idx="49">
                  <c:v>1971</c:v>
                </c:pt>
                <c:pt idx="50">
                  <c:v>1972</c:v>
                </c:pt>
                <c:pt idx="51">
                  <c:v>1973</c:v>
                </c:pt>
                <c:pt idx="52">
                  <c:v>1974</c:v>
                </c:pt>
                <c:pt idx="53">
                  <c:v>1975</c:v>
                </c:pt>
                <c:pt idx="54">
                  <c:v>1976</c:v>
                </c:pt>
                <c:pt idx="55">
                  <c:v>1977</c:v>
                </c:pt>
                <c:pt idx="56">
                  <c:v>1978</c:v>
                </c:pt>
                <c:pt idx="57">
                  <c:v>1979</c:v>
                </c:pt>
                <c:pt idx="58">
                  <c:v>1980</c:v>
                </c:pt>
                <c:pt idx="59">
                  <c:v>1981</c:v>
                </c:pt>
                <c:pt idx="60">
                  <c:v>1982</c:v>
                </c:pt>
                <c:pt idx="61">
                  <c:v>1983</c:v>
                </c:pt>
                <c:pt idx="62">
                  <c:v>1984</c:v>
                </c:pt>
                <c:pt idx="63">
                  <c:v>1985</c:v>
                </c:pt>
                <c:pt idx="64">
                  <c:v>1986</c:v>
                </c:pt>
                <c:pt idx="65">
                  <c:v>1987</c:v>
                </c:pt>
                <c:pt idx="66">
                  <c:v>1988</c:v>
                </c:pt>
                <c:pt idx="67">
                  <c:v>1989</c:v>
                </c:pt>
                <c:pt idx="68">
                  <c:v>1990</c:v>
                </c:pt>
                <c:pt idx="69">
                  <c:v>1991</c:v>
                </c:pt>
                <c:pt idx="70">
                  <c:v>1992</c:v>
                </c:pt>
                <c:pt idx="71">
                  <c:v>1993</c:v>
                </c:pt>
                <c:pt idx="72">
                  <c:v>1994</c:v>
                </c:pt>
                <c:pt idx="73">
                  <c:v>1995</c:v>
                </c:pt>
                <c:pt idx="74">
                  <c:v>1996</c:v>
                </c:pt>
                <c:pt idx="75">
                  <c:v>1997</c:v>
                </c:pt>
                <c:pt idx="76">
                  <c:v>1998</c:v>
                </c:pt>
                <c:pt idx="77">
                  <c:v>1999</c:v>
                </c:pt>
                <c:pt idx="78">
                  <c:v>2000</c:v>
                </c:pt>
                <c:pt idx="79">
                  <c:v>2001</c:v>
                </c:pt>
                <c:pt idx="80">
                  <c:v>2002</c:v>
                </c:pt>
                <c:pt idx="81">
                  <c:v>2003</c:v>
                </c:pt>
                <c:pt idx="82">
                  <c:v>2004</c:v>
                </c:pt>
                <c:pt idx="83">
                  <c:v>2005</c:v>
                </c:pt>
                <c:pt idx="84">
                  <c:v>2006</c:v>
                </c:pt>
                <c:pt idx="85">
                  <c:v>2007</c:v>
                </c:pt>
                <c:pt idx="86">
                  <c:v>2008</c:v>
                </c:pt>
                <c:pt idx="87">
                  <c:v>2009</c:v>
                </c:pt>
                <c:pt idx="88">
                  <c:v>2010</c:v>
                </c:pt>
                <c:pt idx="89">
                  <c:v>2011</c:v>
                </c:pt>
                <c:pt idx="90">
                  <c:v>2012</c:v>
                </c:pt>
                <c:pt idx="91">
                  <c:v>2013</c:v>
                </c:pt>
                <c:pt idx="92">
                  <c:v>2014</c:v>
                </c:pt>
                <c:pt idx="93">
                  <c:v>2015</c:v>
                </c:pt>
                <c:pt idx="94">
                  <c:v>2016</c:v>
                </c:pt>
                <c:pt idx="95">
                  <c:v>2017</c:v>
                </c:pt>
                <c:pt idx="96">
                  <c:v>2018</c:v>
                </c:pt>
                <c:pt idx="97">
                  <c:v>2019</c:v>
                </c:pt>
                <c:pt idx="98">
                  <c:v>2020</c:v>
                </c:pt>
                <c:pt idx="99">
                  <c:v>2021</c:v>
                </c:pt>
                <c:pt idx="100">
                  <c:v>2022</c:v>
                </c:pt>
                <c:pt idx="101">
                  <c:v>2023</c:v>
                </c:pt>
                <c:pt idx="102">
                  <c:v>2024</c:v>
                </c:pt>
                <c:pt idx="103">
                  <c:v>2025</c:v>
                </c:pt>
              </c:numCache>
            </c:numRef>
          </c:xVal>
          <c:yVal>
            <c:numRef>
              <c:f>Plot2_AnnualQ!$B$3:$B$106</c:f>
              <c:numCache>
                <c:formatCode>General</c:formatCode>
                <c:ptCount val="104"/>
                <c:pt idx="1">
                  <c:v>616.70699999999999</c:v>
                </c:pt>
                <c:pt idx="2">
                  <c:v>806.07100000000003</c:v>
                </c:pt>
                <c:pt idx="3">
                  <c:v>1259.7639999999999</c:v>
                </c:pt>
                <c:pt idx="4">
                  <c:v>846.56399999999996</c:v>
                </c:pt>
                <c:pt idx="5">
                  <c:v>1577.3889999999999</c:v>
                </c:pt>
                <c:pt idx="6">
                  <c:v>1398.8109999999999</c:v>
                </c:pt>
                <c:pt idx="7">
                  <c:v>895.255</c:v>
                </c:pt>
                <c:pt idx="8">
                  <c:v>863.923</c:v>
                </c:pt>
                <c:pt idx="9">
                  <c:v>445.745</c:v>
                </c:pt>
                <c:pt idx="10">
                  <c:v>997.21600000000001</c:v>
                </c:pt>
                <c:pt idx="11">
                  <c:v>1025.627</c:v>
                </c:pt>
                <c:pt idx="12">
                  <c:v>732.82500000000005</c:v>
                </c:pt>
                <c:pt idx="13">
                  <c:v>728</c:v>
                </c:pt>
                <c:pt idx="14">
                  <c:v>919.303</c:v>
                </c:pt>
                <c:pt idx="15">
                  <c:v>493.92899999999997</c:v>
                </c:pt>
                <c:pt idx="16">
                  <c:v>1253.721</c:v>
                </c:pt>
                <c:pt idx="17">
                  <c:v>960.04899999999998</c:v>
                </c:pt>
                <c:pt idx="18">
                  <c:v>684.63699999999994</c:v>
                </c:pt>
                <c:pt idx="19">
                  <c:v>968.67100000000005</c:v>
                </c:pt>
                <c:pt idx="20">
                  <c:v>1487.027</c:v>
                </c:pt>
                <c:pt idx="21">
                  <c:v>1744.008</c:v>
                </c:pt>
                <c:pt idx="22">
                  <c:v>976.68899999999996</c:v>
                </c:pt>
                <c:pt idx="23">
                  <c:v>833.51499999999999</c:v>
                </c:pt>
                <c:pt idx="24">
                  <c:v>1135.06</c:v>
                </c:pt>
                <c:pt idx="25">
                  <c:v>1633.2739999999999</c:v>
                </c:pt>
                <c:pt idx="26">
                  <c:v>1807.0550000000001</c:v>
                </c:pt>
                <c:pt idx="27">
                  <c:v>1218.3530000000001</c:v>
                </c:pt>
                <c:pt idx="28">
                  <c:v>1320.5229999999999</c:v>
                </c:pt>
                <c:pt idx="29">
                  <c:v>1412.2439999999999</c:v>
                </c:pt>
                <c:pt idx="30">
                  <c:v>1286.549</c:v>
                </c:pt>
                <c:pt idx="31">
                  <c:v>1199.386</c:v>
                </c:pt>
                <c:pt idx="32">
                  <c:v>921.26599999999996</c:v>
                </c:pt>
                <c:pt idx="33">
                  <c:v>988.26800000000003</c:v>
                </c:pt>
                <c:pt idx="34">
                  <c:v>1347.596</c:v>
                </c:pt>
                <c:pt idx="35">
                  <c:v>1168.537</c:v>
                </c:pt>
                <c:pt idx="36">
                  <c:v>1175.932</c:v>
                </c:pt>
                <c:pt idx="37">
                  <c:v>1149.5619999999999</c:v>
                </c:pt>
                <c:pt idx="38">
                  <c:v>984.42100000000005</c:v>
                </c:pt>
                <c:pt idx="39">
                  <c:v>742.30100000000004</c:v>
                </c:pt>
                <c:pt idx="40">
                  <c:v>1123.7729999999999</c:v>
                </c:pt>
                <c:pt idx="41">
                  <c:v>1176.9949999999999</c:v>
                </c:pt>
                <c:pt idx="42">
                  <c:v>1379.473</c:v>
                </c:pt>
                <c:pt idx="43">
                  <c:v>1884.789</c:v>
                </c:pt>
                <c:pt idx="44">
                  <c:v>591.27099999999996</c:v>
                </c:pt>
                <c:pt idx="45">
                  <c:v>1522.0989999999999</c:v>
                </c:pt>
                <c:pt idx="46">
                  <c:v>1248.3440000000001</c:v>
                </c:pt>
                <c:pt idx="47">
                  <c:v>1366.7149999999999</c:v>
                </c:pt>
                <c:pt idx="48">
                  <c:v>1350.4739999999999</c:v>
                </c:pt>
                <c:pt idx="49">
                  <c:v>1658.6790000000001</c:v>
                </c:pt>
                <c:pt idx="50">
                  <c:v>1559.9179999999999</c:v>
                </c:pt>
                <c:pt idx="51">
                  <c:v>552.38900000000001</c:v>
                </c:pt>
                <c:pt idx="52">
                  <c:v>1342.145</c:v>
                </c:pt>
                <c:pt idx="53">
                  <c:v>1663.7560000000001</c:v>
                </c:pt>
                <c:pt idx="54">
                  <c:v>1956.5219999999999</c:v>
                </c:pt>
                <c:pt idx="55">
                  <c:v>666.76700000000005</c:v>
                </c:pt>
                <c:pt idx="56">
                  <c:v>1499.4</c:v>
                </c:pt>
                <c:pt idx="57">
                  <c:v>959.36699999999996</c:v>
                </c:pt>
                <c:pt idx="58">
                  <c:v>1326.7760000000001</c:v>
                </c:pt>
                <c:pt idx="59">
                  <c:v>1332.192</c:v>
                </c:pt>
                <c:pt idx="60">
                  <c:v>1590.6220000000001</c:v>
                </c:pt>
                <c:pt idx="61">
                  <c:v>1214.5530000000001</c:v>
                </c:pt>
                <c:pt idx="62">
                  <c:v>1441.0160000000001</c:v>
                </c:pt>
                <c:pt idx="63">
                  <c:v>803.23</c:v>
                </c:pt>
                <c:pt idx="64">
                  <c:v>1135.068</c:v>
                </c:pt>
                <c:pt idx="65">
                  <c:v>523.29899999999998</c:v>
                </c:pt>
                <c:pt idx="66">
                  <c:v>589.97799999999995</c:v>
                </c:pt>
                <c:pt idx="67">
                  <c:v>706.53200000000004</c:v>
                </c:pt>
                <c:pt idx="68">
                  <c:v>701.09900000000005</c:v>
                </c:pt>
                <c:pt idx="69">
                  <c:v>891.00800000000004</c:v>
                </c:pt>
                <c:pt idx="70">
                  <c:v>545.07899999999995</c:v>
                </c:pt>
                <c:pt idx="71">
                  <c:v>1010.929</c:v>
                </c:pt>
                <c:pt idx="72">
                  <c:v>576.81600000000003</c:v>
                </c:pt>
                <c:pt idx="73">
                  <c:v>1394.29</c:v>
                </c:pt>
                <c:pt idx="74">
                  <c:v>1606.915</c:v>
                </c:pt>
                <c:pt idx="75">
                  <c:v>1902.26</c:v>
                </c:pt>
                <c:pt idx="76">
                  <c:v>1251.2329999999999</c:v>
                </c:pt>
                <c:pt idx="77">
                  <c:v>1044.3889999999999</c:v>
                </c:pt>
                <c:pt idx="78">
                  <c:v>556.423</c:v>
                </c:pt>
                <c:pt idx="79">
                  <c:v>560.68499999999995</c:v>
                </c:pt>
                <c:pt idx="80">
                  <c:v>722.84400000000005</c:v>
                </c:pt>
                <c:pt idx="81">
                  <c:v>869.83299999999997</c:v>
                </c:pt>
                <c:pt idx="82">
                  <c:v>593.82799999999997</c:v>
                </c:pt>
                <c:pt idx="83">
                  <c:v>660.14800000000002</c:v>
                </c:pt>
                <c:pt idx="84">
                  <c:v>924.64700000000005</c:v>
                </c:pt>
                <c:pt idx="85">
                  <c:v>785.50699999999995</c:v>
                </c:pt>
                <c:pt idx="86">
                  <c:v>1150.1310000000001</c:v>
                </c:pt>
                <c:pt idx="87">
                  <c:v>1231.8330000000001</c:v>
                </c:pt>
                <c:pt idx="88">
                  <c:v>1073.0899999999999</c:v>
                </c:pt>
                <c:pt idx="89">
                  <c:v>1662.4739999999999</c:v>
                </c:pt>
                <c:pt idx="90">
                  <c:v>1004.989</c:v>
                </c:pt>
                <c:pt idx="91">
                  <c:v>728.38900000000001</c:v>
                </c:pt>
                <c:pt idx="92">
                  <c:v>1336.915</c:v>
                </c:pt>
                <c:pt idx="93">
                  <c:v>869.74800000000005</c:v>
                </c:pt>
                <c:pt idx="94">
                  <c:v>902.73500000000001</c:v>
                </c:pt>
                <c:pt idx="95">
                  <c:v>1385.482</c:v>
                </c:pt>
                <c:pt idx="96">
                  <c:v>1633.54</c:v>
                </c:pt>
                <c:pt idx="97">
                  <c:v>1004.907</c:v>
                </c:pt>
                <c:pt idx="98">
                  <c:v>1148.2159999999999</c:v>
                </c:pt>
                <c:pt idx="99">
                  <c:v>613.04700000000003</c:v>
                </c:pt>
                <c:pt idx="100">
                  <c:v>792.47799999999995</c:v>
                </c:pt>
                <c:pt idx="101">
                  <c:v>1077.5519999999999</c:v>
                </c:pt>
                <c:pt idx="102">
                  <c:v>618.65899999999999</c:v>
                </c:pt>
                <c:pt idx="103">
                  <c:v>450.27100000000002</c:v>
                </c:pt>
              </c:numCache>
            </c:numRef>
          </c:yVal>
          <c:smooth val="0"/>
          <c:extLst>
            <c:ext xmlns:c16="http://schemas.microsoft.com/office/drawing/2014/chart" uri="{C3380CC4-5D6E-409C-BE32-E72D297353CC}">
              <c16:uniqueId val="{00000000-D84C-9641-B9E1-96F530E96FC4}"/>
            </c:ext>
          </c:extLst>
        </c:ser>
        <c:dLbls>
          <c:showLegendKey val="0"/>
          <c:showVal val="0"/>
          <c:showCatName val="0"/>
          <c:showSerName val="0"/>
          <c:showPercent val="0"/>
          <c:showBubbleSize val="0"/>
        </c:dLbls>
        <c:axId val="291859391"/>
        <c:axId val="291852223"/>
      </c:scatterChart>
      <c:valAx>
        <c:axId val="291859391"/>
        <c:scaling>
          <c:orientation val="minMax"/>
          <c:max val="2025"/>
          <c:min val="192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dirty="0">
                    <a:solidFill>
                      <a:schemeClr val="bg2"/>
                    </a:solidFill>
                  </a:rPr>
                  <a:t>Year</a:t>
                </a:r>
              </a:p>
            </c:rich>
          </c:tx>
          <c:layout>
            <c:manualLayout>
              <c:xMode val="edge"/>
              <c:yMode val="edge"/>
              <c:x val="0.51146542093480474"/>
              <c:y val="0.89796626386347789"/>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91852223"/>
        <c:crosses val="autoZero"/>
        <c:crossBetween val="midCat"/>
        <c:minorUnit val="5"/>
      </c:valAx>
      <c:valAx>
        <c:axId val="291852223"/>
        <c:scaling>
          <c:orientation val="minMax"/>
          <c:max val="2000"/>
        </c:scaling>
        <c:delete val="0"/>
        <c:axPos val="l"/>
        <c:title>
          <c:tx>
            <c:rich>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dirty="0">
                    <a:solidFill>
                      <a:schemeClr val="bg2"/>
                    </a:solidFill>
                  </a:rPr>
                  <a:t>Mean Annual Discharge (cfs)</a:t>
                </a:r>
              </a:p>
            </c:rich>
          </c:tx>
          <c:layout>
            <c:manualLayout>
              <c:xMode val="edge"/>
              <c:yMode val="edge"/>
              <c:x val="1.3964453319141637E-2"/>
              <c:y val="0.16142653036104065"/>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91859391"/>
        <c:crosses val="autoZero"/>
        <c:crossBetween val="midCat"/>
        <c:majorUnit val="400"/>
        <c:minorUnit val="1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a:solidFill>
        <a:schemeClr val="accent1"/>
      </a:solidFill>
    </a:ln>
    <a:effectLst/>
  </c:spPr>
  <c:txPr>
    <a:bodyPr/>
    <a:lstStyle/>
    <a:p>
      <a:pPr>
        <a:defRPr sz="1400"/>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r>
              <a:rPr lang="en-US" sz="2000" b="1">
                <a:solidFill>
                  <a:schemeClr val="bg2"/>
                </a:solidFill>
              </a:rPr>
              <a:t>Big Hole River at Melrose: August</a:t>
            </a:r>
            <a:r>
              <a:rPr lang="en-US" sz="2000" b="1" baseline="0">
                <a:solidFill>
                  <a:schemeClr val="bg2"/>
                </a:solidFill>
              </a:rPr>
              <a:t> Discharge</a:t>
            </a:r>
            <a:endParaRPr lang="en-US" sz="2000" b="1">
              <a:solidFill>
                <a:schemeClr val="bg2"/>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endParaRPr lang="en-US"/>
        </a:p>
      </c:txPr>
    </c:title>
    <c:autoTitleDeleted val="0"/>
    <c:plotArea>
      <c:layout/>
      <c:scatterChart>
        <c:scatterStyle val="lineMarker"/>
        <c:varyColors val="0"/>
        <c:ser>
          <c:idx val="0"/>
          <c:order val="0"/>
          <c:tx>
            <c:strRef>
              <c:f>Plot3_AugQ!$B$1:$B$2</c:f>
              <c:strCache>
                <c:ptCount val="2"/>
                <c:pt idx="0">
                  <c:v>Discharge (cfs)</c:v>
                </c:pt>
                <c:pt idx="1">
                  <c:v>August</c:v>
                </c:pt>
              </c:strCache>
            </c:strRef>
          </c:tx>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Plot3_AugQ!$A$3:$A$104</c:f>
              <c:numCache>
                <c:formatCode>General</c:formatCode>
                <c:ptCount val="102"/>
                <c:pt idx="0">
                  <c:v>1923</c:v>
                </c:pt>
                <c:pt idx="1">
                  <c:v>1924</c:v>
                </c:pt>
                <c:pt idx="2">
                  <c:v>1925</c:v>
                </c:pt>
                <c:pt idx="3">
                  <c:v>1926</c:v>
                </c:pt>
                <c:pt idx="4">
                  <c:v>1927</c:v>
                </c:pt>
                <c:pt idx="5">
                  <c:v>1928</c:v>
                </c:pt>
                <c:pt idx="6">
                  <c:v>1929</c:v>
                </c:pt>
                <c:pt idx="7">
                  <c:v>1930</c:v>
                </c:pt>
                <c:pt idx="8">
                  <c:v>1931</c:v>
                </c:pt>
                <c:pt idx="9">
                  <c:v>1932</c:v>
                </c:pt>
                <c:pt idx="10">
                  <c:v>1933</c:v>
                </c:pt>
                <c:pt idx="11">
                  <c:v>1934</c:v>
                </c:pt>
                <c:pt idx="12">
                  <c:v>1935</c:v>
                </c:pt>
                <c:pt idx="13">
                  <c:v>1936</c:v>
                </c:pt>
                <c:pt idx="14">
                  <c:v>1937</c:v>
                </c:pt>
                <c:pt idx="15">
                  <c:v>1938</c:v>
                </c:pt>
                <c:pt idx="16">
                  <c:v>1939</c:v>
                </c:pt>
                <c:pt idx="17">
                  <c:v>1940</c:v>
                </c:pt>
                <c:pt idx="18">
                  <c:v>1941</c:v>
                </c:pt>
                <c:pt idx="19">
                  <c:v>1942</c:v>
                </c:pt>
                <c:pt idx="20">
                  <c:v>1943</c:v>
                </c:pt>
                <c:pt idx="21">
                  <c:v>1944</c:v>
                </c:pt>
                <c:pt idx="22">
                  <c:v>1945</c:v>
                </c:pt>
                <c:pt idx="23">
                  <c:v>1946</c:v>
                </c:pt>
                <c:pt idx="24">
                  <c:v>1947</c:v>
                </c:pt>
                <c:pt idx="25">
                  <c:v>1948</c:v>
                </c:pt>
                <c:pt idx="26">
                  <c:v>1949</c:v>
                </c:pt>
                <c:pt idx="27">
                  <c:v>1950</c:v>
                </c:pt>
                <c:pt idx="28">
                  <c:v>1951</c:v>
                </c:pt>
                <c:pt idx="29">
                  <c:v>1952</c:v>
                </c:pt>
                <c:pt idx="30">
                  <c:v>1953</c:v>
                </c:pt>
                <c:pt idx="31">
                  <c:v>1954</c:v>
                </c:pt>
                <c:pt idx="32">
                  <c:v>1955</c:v>
                </c:pt>
                <c:pt idx="33">
                  <c:v>1956</c:v>
                </c:pt>
                <c:pt idx="34">
                  <c:v>1957</c:v>
                </c:pt>
                <c:pt idx="35">
                  <c:v>1958</c:v>
                </c:pt>
                <c:pt idx="36">
                  <c:v>1959</c:v>
                </c:pt>
                <c:pt idx="37">
                  <c:v>1960</c:v>
                </c:pt>
                <c:pt idx="38">
                  <c:v>1961</c:v>
                </c:pt>
                <c:pt idx="39">
                  <c:v>1962</c:v>
                </c:pt>
                <c:pt idx="40">
                  <c:v>1963</c:v>
                </c:pt>
                <c:pt idx="41">
                  <c:v>1964</c:v>
                </c:pt>
                <c:pt idx="42">
                  <c:v>1965</c:v>
                </c:pt>
                <c:pt idx="43">
                  <c:v>1966</c:v>
                </c:pt>
                <c:pt idx="44">
                  <c:v>1967</c:v>
                </c:pt>
                <c:pt idx="45">
                  <c:v>1968</c:v>
                </c:pt>
                <c:pt idx="46">
                  <c:v>1969</c:v>
                </c:pt>
                <c:pt idx="47">
                  <c:v>1970</c:v>
                </c:pt>
                <c:pt idx="48">
                  <c:v>1971</c:v>
                </c:pt>
                <c:pt idx="49">
                  <c:v>1972</c:v>
                </c:pt>
                <c:pt idx="50">
                  <c:v>1973</c:v>
                </c:pt>
                <c:pt idx="51">
                  <c:v>1974</c:v>
                </c:pt>
                <c:pt idx="52">
                  <c:v>1975</c:v>
                </c:pt>
                <c:pt idx="53">
                  <c:v>1976</c:v>
                </c:pt>
                <c:pt idx="54">
                  <c:v>1977</c:v>
                </c:pt>
                <c:pt idx="55">
                  <c:v>1978</c:v>
                </c:pt>
                <c:pt idx="56">
                  <c:v>1979</c:v>
                </c:pt>
                <c:pt idx="57">
                  <c:v>1980</c:v>
                </c:pt>
                <c:pt idx="58">
                  <c:v>1981</c:v>
                </c:pt>
                <c:pt idx="59">
                  <c:v>1982</c:v>
                </c:pt>
                <c:pt idx="60">
                  <c:v>1983</c:v>
                </c:pt>
                <c:pt idx="61">
                  <c:v>1984</c:v>
                </c:pt>
                <c:pt idx="62">
                  <c:v>1985</c:v>
                </c:pt>
                <c:pt idx="63">
                  <c:v>1986</c:v>
                </c:pt>
                <c:pt idx="64">
                  <c:v>1987</c:v>
                </c:pt>
                <c:pt idx="65">
                  <c:v>1988</c:v>
                </c:pt>
                <c:pt idx="66">
                  <c:v>1989</c:v>
                </c:pt>
                <c:pt idx="67">
                  <c:v>1990</c:v>
                </c:pt>
                <c:pt idx="68">
                  <c:v>1991</c:v>
                </c:pt>
                <c:pt idx="69">
                  <c:v>1992</c:v>
                </c:pt>
                <c:pt idx="70">
                  <c:v>1993</c:v>
                </c:pt>
                <c:pt idx="71">
                  <c:v>1994</c:v>
                </c:pt>
                <c:pt idx="72">
                  <c:v>1995</c:v>
                </c:pt>
                <c:pt idx="73">
                  <c:v>1996</c:v>
                </c:pt>
                <c:pt idx="74">
                  <c:v>1997</c:v>
                </c:pt>
                <c:pt idx="75">
                  <c:v>1998</c:v>
                </c:pt>
                <c:pt idx="76">
                  <c:v>1999</c:v>
                </c:pt>
                <c:pt idx="77">
                  <c:v>2000</c:v>
                </c:pt>
                <c:pt idx="78">
                  <c:v>2001</c:v>
                </c:pt>
                <c:pt idx="79">
                  <c:v>2002</c:v>
                </c:pt>
                <c:pt idx="80">
                  <c:v>2003</c:v>
                </c:pt>
                <c:pt idx="81">
                  <c:v>2004</c:v>
                </c:pt>
                <c:pt idx="82">
                  <c:v>2005</c:v>
                </c:pt>
                <c:pt idx="83">
                  <c:v>2006</c:v>
                </c:pt>
                <c:pt idx="84">
                  <c:v>2007</c:v>
                </c:pt>
                <c:pt idx="85">
                  <c:v>2008</c:v>
                </c:pt>
                <c:pt idx="86">
                  <c:v>2009</c:v>
                </c:pt>
                <c:pt idx="87">
                  <c:v>2010</c:v>
                </c:pt>
                <c:pt idx="88">
                  <c:v>2011</c:v>
                </c:pt>
                <c:pt idx="89">
                  <c:v>2012</c:v>
                </c:pt>
                <c:pt idx="90">
                  <c:v>2013</c:v>
                </c:pt>
                <c:pt idx="91">
                  <c:v>2014</c:v>
                </c:pt>
                <c:pt idx="92">
                  <c:v>2015</c:v>
                </c:pt>
                <c:pt idx="93">
                  <c:v>2016</c:v>
                </c:pt>
                <c:pt idx="94">
                  <c:v>2017</c:v>
                </c:pt>
                <c:pt idx="95">
                  <c:v>2018</c:v>
                </c:pt>
                <c:pt idx="96">
                  <c:v>2019</c:v>
                </c:pt>
                <c:pt idx="97">
                  <c:v>2020</c:v>
                </c:pt>
                <c:pt idx="98">
                  <c:v>2021</c:v>
                </c:pt>
                <c:pt idx="99">
                  <c:v>2022</c:v>
                </c:pt>
                <c:pt idx="100">
                  <c:v>2023</c:v>
                </c:pt>
                <c:pt idx="101">
                  <c:v>2024</c:v>
                </c:pt>
              </c:numCache>
            </c:numRef>
          </c:xVal>
          <c:yVal>
            <c:numRef>
              <c:f>Plot3_AugQ!$B$3:$B$104</c:f>
              <c:numCache>
                <c:formatCode>General</c:formatCode>
                <c:ptCount val="102"/>
                <c:pt idx="1">
                  <c:v>293.67700000000002</c:v>
                </c:pt>
                <c:pt idx="2">
                  <c:v>633.774</c:v>
                </c:pt>
                <c:pt idx="3">
                  <c:v>355.03199999999998</c:v>
                </c:pt>
                <c:pt idx="4">
                  <c:v>729.83900000000006</c:v>
                </c:pt>
                <c:pt idx="5">
                  <c:v>561.452</c:v>
                </c:pt>
                <c:pt idx="6">
                  <c:v>333.80599999999998</c:v>
                </c:pt>
                <c:pt idx="7">
                  <c:v>400</c:v>
                </c:pt>
                <c:pt idx="8">
                  <c:v>123.742</c:v>
                </c:pt>
                <c:pt idx="9">
                  <c:v>380.71</c:v>
                </c:pt>
                <c:pt idx="10">
                  <c:v>298.58100000000002</c:v>
                </c:pt>
                <c:pt idx="11">
                  <c:v>178.90299999999999</c:v>
                </c:pt>
                <c:pt idx="12">
                  <c:v>182.58099999999999</c:v>
                </c:pt>
                <c:pt idx="13">
                  <c:v>248.51599999999999</c:v>
                </c:pt>
                <c:pt idx="14">
                  <c:v>233.935</c:v>
                </c:pt>
                <c:pt idx="15">
                  <c:v>592.48400000000004</c:v>
                </c:pt>
                <c:pt idx="16">
                  <c:v>282</c:v>
                </c:pt>
                <c:pt idx="17">
                  <c:v>127.226</c:v>
                </c:pt>
                <c:pt idx="18">
                  <c:v>570.226</c:v>
                </c:pt>
                <c:pt idx="19">
                  <c:v>450.51600000000002</c:v>
                </c:pt>
                <c:pt idx="20">
                  <c:v>925.41899999999998</c:v>
                </c:pt>
                <c:pt idx="21">
                  <c:v>697.35500000000002</c:v>
                </c:pt>
                <c:pt idx="22">
                  <c:v>368.19400000000002</c:v>
                </c:pt>
                <c:pt idx="23">
                  <c:v>439.065</c:v>
                </c:pt>
                <c:pt idx="24">
                  <c:v>574.87099999999998</c:v>
                </c:pt>
                <c:pt idx="25">
                  <c:v>822.87099999999998</c:v>
                </c:pt>
                <c:pt idx="26">
                  <c:v>337.452</c:v>
                </c:pt>
                <c:pt idx="27">
                  <c:v>739.38699999999994</c:v>
                </c:pt>
                <c:pt idx="28">
                  <c:v>827.19399999999996</c:v>
                </c:pt>
                <c:pt idx="29">
                  <c:v>487.35500000000002</c:v>
                </c:pt>
                <c:pt idx="30">
                  <c:v>499.64499999999998</c:v>
                </c:pt>
                <c:pt idx="31">
                  <c:v>459.29</c:v>
                </c:pt>
                <c:pt idx="32">
                  <c:v>509.71</c:v>
                </c:pt>
                <c:pt idx="33">
                  <c:v>445.29</c:v>
                </c:pt>
                <c:pt idx="34">
                  <c:v>294.452</c:v>
                </c:pt>
                <c:pt idx="35">
                  <c:v>444.03199999999998</c:v>
                </c:pt>
                <c:pt idx="36">
                  <c:v>442.71</c:v>
                </c:pt>
                <c:pt idx="37">
                  <c:v>403.58100000000002</c:v>
                </c:pt>
                <c:pt idx="38">
                  <c:v>198.226</c:v>
                </c:pt>
                <c:pt idx="39">
                  <c:v>553.51599999999996</c:v>
                </c:pt>
                <c:pt idx="40">
                  <c:v>409.96800000000002</c:v>
                </c:pt>
                <c:pt idx="41">
                  <c:v>564.93499999999995</c:v>
                </c:pt>
                <c:pt idx="42">
                  <c:v>987.29</c:v>
                </c:pt>
                <c:pt idx="43">
                  <c:v>149.96799999999999</c:v>
                </c:pt>
                <c:pt idx="44">
                  <c:v>500.09699999999998</c:v>
                </c:pt>
                <c:pt idx="45">
                  <c:v>625.74199999999996</c:v>
                </c:pt>
                <c:pt idx="46">
                  <c:v>406.67700000000002</c:v>
                </c:pt>
                <c:pt idx="47">
                  <c:v>504.32299999999998</c:v>
                </c:pt>
                <c:pt idx="48">
                  <c:v>610.93499999999995</c:v>
                </c:pt>
                <c:pt idx="49">
                  <c:v>650.38699999999994</c:v>
                </c:pt>
                <c:pt idx="50">
                  <c:v>164.58099999999999</c:v>
                </c:pt>
                <c:pt idx="51">
                  <c:v>340.613</c:v>
                </c:pt>
                <c:pt idx="52">
                  <c:v>1457.0650000000001</c:v>
                </c:pt>
                <c:pt idx="53">
                  <c:v>927.35500000000002</c:v>
                </c:pt>
                <c:pt idx="54">
                  <c:v>304.452</c:v>
                </c:pt>
                <c:pt idx="55">
                  <c:v>690.774</c:v>
                </c:pt>
                <c:pt idx="56">
                  <c:v>368.387</c:v>
                </c:pt>
                <c:pt idx="57">
                  <c:v>486.387</c:v>
                </c:pt>
                <c:pt idx="58">
                  <c:v>372.387</c:v>
                </c:pt>
                <c:pt idx="59">
                  <c:v>661.774</c:v>
                </c:pt>
                <c:pt idx="60">
                  <c:v>800.67700000000002</c:v>
                </c:pt>
                <c:pt idx="61">
                  <c:v>723.74199999999996</c:v>
                </c:pt>
                <c:pt idx="62">
                  <c:v>321.64499999999998</c:v>
                </c:pt>
                <c:pt idx="63">
                  <c:v>346.29</c:v>
                </c:pt>
                <c:pt idx="64">
                  <c:v>240.32300000000001</c:v>
                </c:pt>
                <c:pt idx="65">
                  <c:v>87.581000000000003</c:v>
                </c:pt>
                <c:pt idx="66">
                  <c:v>324.67700000000002</c:v>
                </c:pt>
                <c:pt idx="67">
                  <c:v>372.25799999999998</c:v>
                </c:pt>
                <c:pt idx="68">
                  <c:v>269.161</c:v>
                </c:pt>
                <c:pt idx="69">
                  <c:v>228.64500000000001</c:v>
                </c:pt>
                <c:pt idx="70">
                  <c:v>913.58100000000002</c:v>
                </c:pt>
                <c:pt idx="71">
                  <c:v>203.96799999999999</c:v>
                </c:pt>
                <c:pt idx="72">
                  <c:v>629.51599999999996</c:v>
                </c:pt>
                <c:pt idx="73">
                  <c:v>441.25799999999998</c:v>
                </c:pt>
                <c:pt idx="74">
                  <c:v>845.67700000000002</c:v>
                </c:pt>
                <c:pt idx="75">
                  <c:v>502.67700000000002</c:v>
                </c:pt>
                <c:pt idx="76">
                  <c:v>333.29</c:v>
                </c:pt>
                <c:pt idx="77">
                  <c:v>150.161</c:v>
                </c:pt>
                <c:pt idx="78">
                  <c:v>209.548</c:v>
                </c:pt>
                <c:pt idx="79">
                  <c:v>276.58100000000002</c:v>
                </c:pt>
                <c:pt idx="80">
                  <c:v>216.35499999999999</c:v>
                </c:pt>
                <c:pt idx="81">
                  <c:v>262.03199999999998</c:v>
                </c:pt>
                <c:pt idx="82">
                  <c:v>243.12899999999999</c:v>
                </c:pt>
                <c:pt idx="83">
                  <c:v>171.839</c:v>
                </c:pt>
                <c:pt idx="84">
                  <c:v>164.09700000000001</c:v>
                </c:pt>
                <c:pt idx="85">
                  <c:v>308.09699999999998</c:v>
                </c:pt>
                <c:pt idx="86">
                  <c:v>556.226</c:v>
                </c:pt>
                <c:pt idx="87">
                  <c:v>497.80599999999998</c:v>
                </c:pt>
                <c:pt idx="88">
                  <c:v>710.83900000000006</c:v>
                </c:pt>
                <c:pt idx="89">
                  <c:v>252.161</c:v>
                </c:pt>
                <c:pt idx="90">
                  <c:v>234.80600000000001</c:v>
                </c:pt>
                <c:pt idx="91">
                  <c:v>558.64499999999998</c:v>
                </c:pt>
                <c:pt idx="92">
                  <c:v>219.548</c:v>
                </c:pt>
                <c:pt idx="93">
                  <c:v>182.387</c:v>
                </c:pt>
                <c:pt idx="94">
                  <c:v>290.67700000000002</c:v>
                </c:pt>
                <c:pt idx="95">
                  <c:v>395.74200000000002</c:v>
                </c:pt>
                <c:pt idx="96">
                  <c:v>378.90300000000002</c:v>
                </c:pt>
                <c:pt idx="97">
                  <c:v>349.935</c:v>
                </c:pt>
                <c:pt idx="98">
                  <c:v>203.67699999999999</c:v>
                </c:pt>
                <c:pt idx="99">
                  <c:v>249.548</c:v>
                </c:pt>
                <c:pt idx="100">
                  <c:v>404.58100000000002</c:v>
                </c:pt>
                <c:pt idx="101">
                  <c:v>192.452</c:v>
                </c:pt>
              </c:numCache>
            </c:numRef>
          </c:yVal>
          <c:smooth val="0"/>
          <c:extLst>
            <c:ext xmlns:c16="http://schemas.microsoft.com/office/drawing/2014/chart" uri="{C3380CC4-5D6E-409C-BE32-E72D297353CC}">
              <c16:uniqueId val="{00000000-5FCB-5046-9209-DF46B1B0BEBB}"/>
            </c:ext>
          </c:extLst>
        </c:ser>
        <c:dLbls>
          <c:showLegendKey val="0"/>
          <c:showVal val="0"/>
          <c:showCatName val="0"/>
          <c:showSerName val="0"/>
          <c:showPercent val="0"/>
          <c:showBubbleSize val="0"/>
        </c:dLbls>
        <c:axId val="291890367"/>
        <c:axId val="291929407"/>
      </c:scatterChart>
      <c:valAx>
        <c:axId val="291890367"/>
        <c:scaling>
          <c:orientation val="minMax"/>
          <c:max val="2025"/>
          <c:min val="1920"/>
        </c:scaling>
        <c:delete val="0"/>
        <c:axPos val="b"/>
        <c:title>
          <c:tx>
            <c:rich>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Year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91929407"/>
        <c:crosses val="autoZero"/>
        <c:crossBetween val="midCat"/>
        <c:minorUnit val="5"/>
      </c:valAx>
      <c:valAx>
        <c:axId val="291929407"/>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Mean August Discharge (cfs)</a:t>
                </a:r>
              </a:p>
            </c:rich>
          </c:tx>
          <c:layout>
            <c:manualLayout>
              <c:xMode val="edge"/>
              <c:yMode val="edge"/>
              <c:x val="7.0570983156595622E-3"/>
              <c:y val="0.1902373447598744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91890367"/>
        <c:crosses val="autoZero"/>
        <c:crossBetween val="midCat"/>
        <c:majorUnit val="400"/>
        <c:minorUnit val="1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r>
              <a:rPr lang="en-US" sz="2000" b="1">
                <a:solidFill>
                  <a:schemeClr val="bg2"/>
                </a:solidFill>
              </a:rPr>
              <a:t>Mean Annual Precipitation at Glen</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endParaRPr lang="en-US"/>
        </a:p>
      </c:txPr>
    </c:title>
    <c:autoTitleDeleted val="0"/>
    <c:plotArea>
      <c:layout>
        <c:manualLayout>
          <c:layoutTarget val="inner"/>
          <c:xMode val="edge"/>
          <c:yMode val="edge"/>
          <c:x val="9.4592778086215468E-2"/>
          <c:y val="0.12224263698928085"/>
          <c:w val="0.87565129657303675"/>
          <c:h val="0.71960056084398982"/>
        </c:manualLayout>
      </c:layout>
      <c:scatterChart>
        <c:scatterStyle val="lineMarker"/>
        <c:varyColors val="0"/>
        <c:ser>
          <c:idx val="0"/>
          <c:order val="0"/>
          <c:tx>
            <c:strRef>
              <c:f>Plot4_AnnualPrecip!$B$1</c:f>
              <c:strCache>
                <c:ptCount val="1"/>
                <c:pt idx="0">
                  <c:v>PPT (mm)</c:v>
                </c:pt>
              </c:strCache>
            </c:strRef>
          </c:tx>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Plot4_AnnualPrecip!$A$2:$A$132</c:f>
              <c:numCache>
                <c:formatCode>General</c:formatCode>
                <c:ptCount val="131"/>
                <c:pt idx="0">
                  <c:v>1895</c:v>
                </c:pt>
                <c:pt idx="1">
                  <c:v>1895</c:v>
                </c:pt>
                <c:pt idx="2">
                  <c:v>1896</c:v>
                </c:pt>
                <c:pt idx="3">
                  <c:v>1897</c:v>
                </c:pt>
                <c:pt idx="4">
                  <c:v>1898</c:v>
                </c:pt>
                <c:pt idx="5">
                  <c:v>1899</c:v>
                </c:pt>
                <c:pt idx="6">
                  <c:v>1900</c:v>
                </c:pt>
                <c:pt idx="7">
                  <c:v>1901</c:v>
                </c:pt>
                <c:pt idx="8">
                  <c:v>1902</c:v>
                </c:pt>
                <c:pt idx="9">
                  <c:v>1903</c:v>
                </c:pt>
                <c:pt idx="10">
                  <c:v>1904</c:v>
                </c:pt>
                <c:pt idx="11">
                  <c:v>1905</c:v>
                </c:pt>
                <c:pt idx="12">
                  <c:v>1906</c:v>
                </c:pt>
                <c:pt idx="13">
                  <c:v>1907</c:v>
                </c:pt>
                <c:pt idx="14">
                  <c:v>1908</c:v>
                </c:pt>
                <c:pt idx="15">
                  <c:v>1909</c:v>
                </c:pt>
                <c:pt idx="16">
                  <c:v>1910</c:v>
                </c:pt>
                <c:pt idx="17">
                  <c:v>1911</c:v>
                </c:pt>
                <c:pt idx="18">
                  <c:v>1912</c:v>
                </c:pt>
                <c:pt idx="19">
                  <c:v>1913</c:v>
                </c:pt>
                <c:pt idx="20">
                  <c:v>1914</c:v>
                </c:pt>
                <c:pt idx="21">
                  <c:v>1915</c:v>
                </c:pt>
                <c:pt idx="22">
                  <c:v>1916</c:v>
                </c:pt>
                <c:pt idx="23">
                  <c:v>1917</c:v>
                </c:pt>
                <c:pt idx="24">
                  <c:v>1918</c:v>
                </c:pt>
                <c:pt idx="25">
                  <c:v>1919</c:v>
                </c:pt>
                <c:pt idx="26">
                  <c:v>1920</c:v>
                </c:pt>
                <c:pt idx="27">
                  <c:v>1921</c:v>
                </c:pt>
                <c:pt idx="28">
                  <c:v>1922</c:v>
                </c:pt>
                <c:pt idx="29">
                  <c:v>1923</c:v>
                </c:pt>
                <c:pt idx="30">
                  <c:v>1924</c:v>
                </c:pt>
                <c:pt idx="31">
                  <c:v>1925</c:v>
                </c:pt>
                <c:pt idx="32">
                  <c:v>1926</c:v>
                </c:pt>
                <c:pt idx="33">
                  <c:v>1927</c:v>
                </c:pt>
                <c:pt idx="34">
                  <c:v>1928</c:v>
                </c:pt>
                <c:pt idx="35">
                  <c:v>1929</c:v>
                </c:pt>
                <c:pt idx="36">
                  <c:v>1930</c:v>
                </c:pt>
                <c:pt idx="37">
                  <c:v>1931</c:v>
                </c:pt>
                <c:pt idx="38">
                  <c:v>1932</c:v>
                </c:pt>
                <c:pt idx="39">
                  <c:v>1933</c:v>
                </c:pt>
                <c:pt idx="40">
                  <c:v>1934</c:v>
                </c:pt>
                <c:pt idx="41">
                  <c:v>1935</c:v>
                </c:pt>
                <c:pt idx="42">
                  <c:v>1936</c:v>
                </c:pt>
                <c:pt idx="43">
                  <c:v>1937</c:v>
                </c:pt>
                <c:pt idx="44">
                  <c:v>1938</c:v>
                </c:pt>
                <c:pt idx="45">
                  <c:v>1939</c:v>
                </c:pt>
                <c:pt idx="46">
                  <c:v>1940</c:v>
                </c:pt>
                <c:pt idx="47">
                  <c:v>1941</c:v>
                </c:pt>
                <c:pt idx="48">
                  <c:v>1942</c:v>
                </c:pt>
                <c:pt idx="49">
                  <c:v>1943</c:v>
                </c:pt>
                <c:pt idx="50">
                  <c:v>1944</c:v>
                </c:pt>
                <c:pt idx="51">
                  <c:v>1945</c:v>
                </c:pt>
                <c:pt idx="52">
                  <c:v>1946</c:v>
                </c:pt>
                <c:pt idx="53">
                  <c:v>1947</c:v>
                </c:pt>
                <c:pt idx="54">
                  <c:v>1948</c:v>
                </c:pt>
                <c:pt idx="55">
                  <c:v>1949</c:v>
                </c:pt>
                <c:pt idx="56">
                  <c:v>1950</c:v>
                </c:pt>
                <c:pt idx="57">
                  <c:v>1951</c:v>
                </c:pt>
                <c:pt idx="58">
                  <c:v>1952</c:v>
                </c:pt>
                <c:pt idx="59">
                  <c:v>1953</c:v>
                </c:pt>
                <c:pt idx="60">
                  <c:v>1954</c:v>
                </c:pt>
                <c:pt idx="61">
                  <c:v>1955</c:v>
                </c:pt>
                <c:pt idx="62">
                  <c:v>1956</c:v>
                </c:pt>
                <c:pt idx="63">
                  <c:v>1957</c:v>
                </c:pt>
                <c:pt idx="64">
                  <c:v>1958</c:v>
                </c:pt>
                <c:pt idx="65">
                  <c:v>1959</c:v>
                </c:pt>
                <c:pt idx="66">
                  <c:v>1960</c:v>
                </c:pt>
                <c:pt idx="67">
                  <c:v>1961</c:v>
                </c:pt>
                <c:pt idx="68">
                  <c:v>1962</c:v>
                </c:pt>
                <c:pt idx="69">
                  <c:v>1963</c:v>
                </c:pt>
                <c:pt idx="70">
                  <c:v>1964</c:v>
                </c:pt>
                <c:pt idx="71">
                  <c:v>1965</c:v>
                </c:pt>
                <c:pt idx="72">
                  <c:v>1966</c:v>
                </c:pt>
                <c:pt idx="73">
                  <c:v>1967</c:v>
                </c:pt>
                <c:pt idx="74">
                  <c:v>1968</c:v>
                </c:pt>
                <c:pt idx="75">
                  <c:v>1969</c:v>
                </c:pt>
                <c:pt idx="76">
                  <c:v>1970</c:v>
                </c:pt>
                <c:pt idx="77">
                  <c:v>1971</c:v>
                </c:pt>
                <c:pt idx="78">
                  <c:v>1972</c:v>
                </c:pt>
                <c:pt idx="79">
                  <c:v>1973</c:v>
                </c:pt>
                <c:pt idx="80">
                  <c:v>1974</c:v>
                </c:pt>
                <c:pt idx="81">
                  <c:v>1975</c:v>
                </c:pt>
                <c:pt idx="82">
                  <c:v>1976</c:v>
                </c:pt>
                <c:pt idx="83">
                  <c:v>1977</c:v>
                </c:pt>
                <c:pt idx="84">
                  <c:v>1978</c:v>
                </c:pt>
                <c:pt idx="85">
                  <c:v>1979</c:v>
                </c:pt>
                <c:pt idx="86">
                  <c:v>1980</c:v>
                </c:pt>
                <c:pt idx="87">
                  <c:v>1981</c:v>
                </c:pt>
                <c:pt idx="88">
                  <c:v>1982</c:v>
                </c:pt>
                <c:pt idx="89">
                  <c:v>1983</c:v>
                </c:pt>
                <c:pt idx="90">
                  <c:v>1984</c:v>
                </c:pt>
                <c:pt idx="91">
                  <c:v>1985</c:v>
                </c:pt>
                <c:pt idx="92">
                  <c:v>1986</c:v>
                </c:pt>
                <c:pt idx="93">
                  <c:v>1987</c:v>
                </c:pt>
                <c:pt idx="94">
                  <c:v>1988</c:v>
                </c:pt>
                <c:pt idx="95">
                  <c:v>1989</c:v>
                </c:pt>
                <c:pt idx="96">
                  <c:v>1990</c:v>
                </c:pt>
                <c:pt idx="97">
                  <c:v>1991</c:v>
                </c:pt>
                <c:pt idx="98">
                  <c:v>1992</c:v>
                </c:pt>
                <c:pt idx="99">
                  <c:v>1993</c:v>
                </c:pt>
                <c:pt idx="100">
                  <c:v>1994</c:v>
                </c:pt>
                <c:pt idx="101">
                  <c:v>1995</c:v>
                </c:pt>
                <c:pt idx="102">
                  <c:v>1996</c:v>
                </c:pt>
                <c:pt idx="103">
                  <c:v>1997</c:v>
                </c:pt>
                <c:pt idx="104">
                  <c:v>1998</c:v>
                </c:pt>
                <c:pt idx="105">
                  <c:v>1999</c:v>
                </c:pt>
                <c:pt idx="106">
                  <c:v>2000</c:v>
                </c:pt>
                <c:pt idx="107">
                  <c:v>2001</c:v>
                </c:pt>
                <c:pt idx="108">
                  <c:v>2002</c:v>
                </c:pt>
                <c:pt idx="109">
                  <c:v>2003</c:v>
                </c:pt>
                <c:pt idx="110">
                  <c:v>2004</c:v>
                </c:pt>
                <c:pt idx="111">
                  <c:v>2005</c:v>
                </c:pt>
                <c:pt idx="112">
                  <c:v>2006</c:v>
                </c:pt>
                <c:pt idx="113">
                  <c:v>2007</c:v>
                </c:pt>
                <c:pt idx="114">
                  <c:v>2008</c:v>
                </c:pt>
                <c:pt idx="115">
                  <c:v>2009</c:v>
                </c:pt>
                <c:pt idx="116">
                  <c:v>2010</c:v>
                </c:pt>
                <c:pt idx="117">
                  <c:v>2011</c:v>
                </c:pt>
                <c:pt idx="118">
                  <c:v>2012</c:v>
                </c:pt>
                <c:pt idx="119">
                  <c:v>2013</c:v>
                </c:pt>
                <c:pt idx="120">
                  <c:v>2014</c:v>
                </c:pt>
                <c:pt idx="121">
                  <c:v>2015</c:v>
                </c:pt>
                <c:pt idx="122">
                  <c:v>2016</c:v>
                </c:pt>
                <c:pt idx="123">
                  <c:v>2017</c:v>
                </c:pt>
                <c:pt idx="124">
                  <c:v>2018</c:v>
                </c:pt>
                <c:pt idx="125">
                  <c:v>2019</c:v>
                </c:pt>
                <c:pt idx="126">
                  <c:v>2020</c:v>
                </c:pt>
                <c:pt idx="127">
                  <c:v>2021</c:v>
                </c:pt>
                <c:pt idx="128">
                  <c:v>2022</c:v>
                </c:pt>
                <c:pt idx="129">
                  <c:v>2023</c:v>
                </c:pt>
                <c:pt idx="130">
                  <c:v>2024</c:v>
                </c:pt>
              </c:numCache>
            </c:numRef>
          </c:xVal>
          <c:yVal>
            <c:numRef>
              <c:f>Plot4_AnnualPrecip!$B$2:$B$132</c:f>
              <c:numCache>
                <c:formatCode>General</c:formatCode>
                <c:ptCount val="131"/>
                <c:pt idx="0">
                  <c:v>194.02</c:v>
                </c:pt>
                <c:pt idx="1">
                  <c:v>194.02</c:v>
                </c:pt>
                <c:pt idx="2">
                  <c:v>270.38</c:v>
                </c:pt>
                <c:pt idx="3">
                  <c:v>305.67</c:v>
                </c:pt>
                <c:pt idx="4">
                  <c:v>308.42</c:v>
                </c:pt>
                <c:pt idx="5">
                  <c:v>286.74</c:v>
                </c:pt>
                <c:pt idx="6">
                  <c:v>246.31</c:v>
                </c:pt>
                <c:pt idx="7">
                  <c:v>257.20999999999998</c:v>
                </c:pt>
                <c:pt idx="8">
                  <c:v>252.84</c:v>
                </c:pt>
                <c:pt idx="9">
                  <c:v>300.29000000000002</c:v>
                </c:pt>
                <c:pt idx="10">
                  <c:v>209.49</c:v>
                </c:pt>
                <c:pt idx="11">
                  <c:v>255.24</c:v>
                </c:pt>
                <c:pt idx="12">
                  <c:v>353.11</c:v>
                </c:pt>
                <c:pt idx="13">
                  <c:v>358.89</c:v>
                </c:pt>
                <c:pt idx="14">
                  <c:v>374.73</c:v>
                </c:pt>
                <c:pt idx="15">
                  <c:v>409.08</c:v>
                </c:pt>
                <c:pt idx="16">
                  <c:v>301.35000000000002</c:v>
                </c:pt>
                <c:pt idx="17">
                  <c:v>379.96</c:v>
                </c:pt>
                <c:pt idx="18">
                  <c:v>375.71</c:v>
                </c:pt>
                <c:pt idx="19">
                  <c:v>337.82</c:v>
                </c:pt>
                <c:pt idx="20">
                  <c:v>294.7</c:v>
                </c:pt>
                <c:pt idx="21">
                  <c:v>365.58</c:v>
                </c:pt>
                <c:pt idx="22">
                  <c:v>318.7</c:v>
                </c:pt>
                <c:pt idx="23">
                  <c:v>242.83</c:v>
                </c:pt>
                <c:pt idx="24">
                  <c:v>252.26</c:v>
                </c:pt>
                <c:pt idx="25">
                  <c:v>173.45</c:v>
                </c:pt>
                <c:pt idx="26">
                  <c:v>259.39</c:v>
                </c:pt>
                <c:pt idx="27">
                  <c:v>283.02</c:v>
                </c:pt>
                <c:pt idx="28">
                  <c:v>312.95999999999998</c:v>
                </c:pt>
                <c:pt idx="29">
                  <c:v>298.43</c:v>
                </c:pt>
                <c:pt idx="30">
                  <c:v>197.43</c:v>
                </c:pt>
                <c:pt idx="31">
                  <c:v>394.11</c:v>
                </c:pt>
                <c:pt idx="32">
                  <c:v>234.7</c:v>
                </c:pt>
                <c:pt idx="33">
                  <c:v>320.85000000000002</c:v>
                </c:pt>
                <c:pt idx="34">
                  <c:v>234.37</c:v>
                </c:pt>
                <c:pt idx="35">
                  <c:v>246.53</c:v>
                </c:pt>
                <c:pt idx="36">
                  <c:v>260.85000000000002</c:v>
                </c:pt>
                <c:pt idx="37">
                  <c:v>174.48</c:v>
                </c:pt>
                <c:pt idx="38">
                  <c:v>250.05</c:v>
                </c:pt>
                <c:pt idx="39">
                  <c:v>218.77</c:v>
                </c:pt>
                <c:pt idx="40">
                  <c:v>208.1</c:v>
                </c:pt>
                <c:pt idx="41">
                  <c:v>161.24</c:v>
                </c:pt>
                <c:pt idx="42">
                  <c:v>228.84</c:v>
                </c:pt>
                <c:pt idx="43">
                  <c:v>195.28</c:v>
                </c:pt>
                <c:pt idx="44">
                  <c:v>314.39</c:v>
                </c:pt>
                <c:pt idx="45">
                  <c:v>200.99</c:v>
                </c:pt>
                <c:pt idx="46">
                  <c:v>248.61</c:v>
                </c:pt>
                <c:pt idx="47">
                  <c:v>294.67</c:v>
                </c:pt>
                <c:pt idx="48">
                  <c:v>230.82</c:v>
                </c:pt>
                <c:pt idx="49">
                  <c:v>215.5</c:v>
                </c:pt>
                <c:pt idx="50">
                  <c:v>302.95</c:v>
                </c:pt>
                <c:pt idx="51">
                  <c:v>235.38</c:v>
                </c:pt>
                <c:pt idx="52">
                  <c:v>269.54000000000002</c:v>
                </c:pt>
                <c:pt idx="53">
                  <c:v>247.03</c:v>
                </c:pt>
                <c:pt idx="54">
                  <c:v>302.08</c:v>
                </c:pt>
                <c:pt idx="55">
                  <c:v>199.89</c:v>
                </c:pt>
                <c:pt idx="56">
                  <c:v>245.53</c:v>
                </c:pt>
                <c:pt idx="57">
                  <c:v>202.43</c:v>
                </c:pt>
                <c:pt idx="58">
                  <c:v>204.73</c:v>
                </c:pt>
                <c:pt idx="59">
                  <c:v>180.94</c:v>
                </c:pt>
                <c:pt idx="60">
                  <c:v>174.09</c:v>
                </c:pt>
                <c:pt idx="61">
                  <c:v>251.34</c:v>
                </c:pt>
                <c:pt idx="62">
                  <c:v>183.96</c:v>
                </c:pt>
                <c:pt idx="63">
                  <c:v>249.77</c:v>
                </c:pt>
                <c:pt idx="64">
                  <c:v>253.34</c:v>
                </c:pt>
                <c:pt idx="65">
                  <c:v>214.63</c:v>
                </c:pt>
                <c:pt idx="66">
                  <c:v>155.33000000000001</c:v>
                </c:pt>
                <c:pt idx="67">
                  <c:v>204.85</c:v>
                </c:pt>
                <c:pt idx="68">
                  <c:v>272.14999999999998</c:v>
                </c:pt>
                <c:pt idx="69">
                  <c:v>277.83</c:v>
                </c:pt>
                <c:pt idx="70">
                  <c:v>268.60000000000002</c:v>
                </c:pt>
                <c:pt idx="71">
                  <c:v>270.20999999999998</c:v>
                </c:pt>
                <c:pt idx="72">
                  <c:v>136.25</c:v>
                </c:pt>
                <c:pt idx="73">
                  <c:v>316.33999999999997</c:v>
                </c:pt>
                <c:pt idx="74">
                  <c:v>248.23</c:v>
                </c:pt>
                <c:pt idx="75">
                  <c:v>209.22</c:v>
                </c:pt>
                <c:pt idx="76">
                  <c:v>232.95</c:v>
                </c:pt>
                <c:pt idx="77">
                  <c:v>204.47</c:v>
                </c:pt>
                <c:pt idx="78">
                  <c:v>182.13</c:v>
                </c:pt>
                <c:pt idx="79">
                  <c:v>173.24</c:v>
                </c:pt>
                <c:pt idx="80">
                  <c:v>116.2</c:v>
                </c:pt>
                <c:pt idx="81">
                  <c:v>319.33</c:v>
                </c:pt>
                <c:pt idx="82">
                  <c:v>243.68</c:v>
                </c:pt>
                <c:pt idx="83">
                  <c:v>275.19</c:v>
                </c:pt>
                <c:pt idx="84">
                  <c:v>239.49</c:v>
                </c:pt>
                <c:pt idx="85">
                  <c:v>151.35</c:v>
                </c:pt>
                <c:pt idx="86">
                  <c:v>370.39</c:v>
                </c:pt>
                <c:pt idx="87">
                  <c:v>231.38</c:v>
                </c:pt>
                <c:pt idx="88">
                  <c:v>254.73</c:v>
                </c:pt>
                <c:pt idx="89">
                  <c:v>315.74</c:v>
                </c:pt>
                <c:pt idx="90">
                  <c:v>219.09</c:v>
                </c:pt>
                <c:pt idx="91">
                  <c:v>199.75</c:v>
                </c:pt>
                <c:pt idx="92">
                  <c:v>233.2</c:v>
                </c:pt>
                <c:pt idx="93">
                  <c:v>223.89</c:v>
                </c:pt>
                <c:pt idx="94">
                  <c:v>154.1</c:v>
                </c:pt>
                <c:pt idx="95">
                  <c:v>200.67</c:v>
                </c:pt>
                <c:pt idx="96">
                  <c:v>215.17</c:v>
                </c:pt>
                <c:pt idx="97">
                  <c:v>234.14</c:v>
                </c:pt>
                <c:pt idx="98">
                  <c:v>204.54</c:v>
                </c:pt>
                <c:pt idx="99">
                  <c:v>380.33</c:v>
                </c:pt>
                <c:pt idx="100">
                  <c:v>188.05</c:v>
                </c:pt>
                <c:pt idx="101">
                  <c:v>316.32</c:v>
                </c:pt>
                <c:pt idx="102">
                  <c:v>190.01</c:v>
                </c:pt>
                <c:pt idx="103">
                  <c:v>317.95</c:v>
                </c:pt>
                <c:pt idx="104">
                  <c:v>284.81</c:v>
                </c:pt>
                <c:pt idx="105">
                  <c:v>183.1</c:v>
                </c:pt>
                <c:pt idx="106">
                  <c:v>221.53</c:v>
                </c:pt>
                <c:pt idx="107">
                  <c:v>169.38</c:v>
                </c:pt>
                <c:pt idx="108">
                  <c:v>198.93</c:v>
                </c:pt>
                <c:pt idx="109">
                  <c:v>215.3</c:v>
                </c:pt>
                <c:pt idx="110">
                  <c:v>215.05</c:v>
                </c:pt>
                <c:pt idx="111">
                  <c:v>297.95</c:v>
                </c:pt>
                <c:pt idx="112">
                  <c:v>221.18</c:v>
                </c:pt>
                <c:pt idx="113">
                  <c:v>246.13</c:v>
                </c:pt>
                <c:pt idx="114">
                  <c:v>164.2</c:v>
                </c:pt>
                <c:pt idx="115">
                  <c:v>254.69</c:v>
                </c:pt>
                <c:pt idx="116">
                  <c:v>287.62</c:v>
                </c:pt>
                <c:pt idx="117">
                  <c:v>240.87</c:v>
                </c:pt>
                <c:pt idx="118">
                  <c:v>158.87</c:v>
                </c:pt>
                <c:pt idx="119">
                  <c:v>223.08</c:v>
                </c:pt>
                <c:pt idx="120">
                  <c:v>280.51</c:v>
                </c:pt>
                <c:pt idx="121">
                  <c:v>252.07</c:v>
                </c:pt>
                <c:pt idx="122">
                  <c:v>245.81</c:v>
                </c:pt>
                <c:pt idx="123">
                  <c:v>230.97</c:v>
                </c:pt>
                <c:pt idx="124">
                  <c:v>259.76</c:v>
                </c:pt>
                <c:pt idx="125">
                  <c:v>268.27</c:v>
                </c:pt>
                <c:pt idx="126">
                  <c:v>171.49</c:v>
                </c:pt>
                <c:pt idx="127">
                  <c:v>176.95</c:v>
                </c:pt>
                <c:pt idx="128">
                  <c:v>223.64</c:v>
                </c:pt>
                <c:pt idx="129">
                  <c:v>305.63</c:v>
                </c:pt>
                <c:pt idx="130">
                  <c:v>189.99</c:v>
                </c:pt>
              </c:numCache>
            </c:numRef>
          </c:yVal>
          <c:smooth val="0"/>
          <c:extLst>
            <c:ext xmlns:c16="http://schemas.microsoft.com/office/drawing/2014/chart" uri="{C3380CC4-5D6E-409C-BE32-E72D297353CC}">
              <c16:uniqueId val="{00000000-5C35-0C46-9DE3-7B6189B35C82}"/>
            </c:ext>
          </c:extLst>
        </c:ser>
        <c:dLbls>
          <c:showLegendKey val="0"/>
          <c:showVal val="0"/>
          <c:showCatName val="0"/>
          <c:showSerName val="0"/>
          <c:showPercent val="0"/>
          <c:showBubbleSize val="0"/>
        </c:dLbls>
        <c:axId val="307098751"/>
        <c:axId val="292269439"/>
      </c:scatterChart>
      <c:valAx>
        <c:axId val="307098751"/>
        <c:scaling>
          <c:orientation val="minMax"/>
          <c:max val="2030"/>
          <c:min val="1890"/>
        </c:scaling>
        <c:delete val="0"/>
        <c:axPos val="b"/>
        <c:title>
          <c:tx>
            <c:rich>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Year</a:t>
                </a:r>
              </a:p>
            </c:rich>
          </c:tx>
          <c:layout>
            <c:manualLayout>
              <c:xMode val="edge"/>
              <c:yMode val="edge"/>
              <c:x val="0.51100044413196488"/>
              <c:y val="0.9170907689521682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out"/>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92269439"/>
        <c:crosses val="autoZero"/>
        <c:crossBetween val="midCat"/>
        <c:majorUnit val="20"/>
        <c:minorUnit val="5"/>
      </c:valAx>
      <c:valAx>
        <c:axId val="292269439"/>
        <c:scaling>
          <c:orientation val="minMax"/>
          <c:max val="500"/>
        </c:scaling>
        <c:delete val="0"/>
        <c:axPos val="l"/>
        <c:title>
          <c:tx>
            <c:rich>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Mean Annual Precipitation (mm)</a:t>
                </a:r>
              </a:p>
            </c:rich>
          </c:tx>
          <c:layout>
            <c:manualLayout>
              <c:xMode val="edge"/>
              <c:yMode val="edge"/>
              <c:x val="1.8619272798277863E-2"/>
              <c:y val="0.1288873536640353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07098751"/>
        <c:crosses val="autoZero"/>
        <c:crossBetween val="midCat"/>
        <c:majorUnit val="100"/>
        <c:minorUnit val="2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solidFill>
                <a:latin typeface="+mn-lt"/>
                <a:ea typeface="+mn-ea"/>
                <a:cs typeface="+mn-cs"/>
              </a:defRPr>
            </a:pPr>
            <a:r>
              <a:rPr lang="en-US" sz="2000" b="1" dirty="0">
                <a:solidFill>
                  <a:schemeClr val="bg2"/>
                </a:solidFill>
              </a:rPr>
              <a:t>Mean</a:t>
            </a:r>
            <a:r>
              <a:rPr lang="en-US" sz="2000" b="1" baseline="0" dirty="0">
                <a:solidFill>
                  <a:schemeClr val="bg2"/>
                </a:solidFill>
              </a:rPr>
              <a:t> Annual Temperature at Glen</a:t>
            </a:r>
            <a:endParaRPr lang="en-US" sz="2000" b="1" dirty="0">
              <a:solidFill>
                <a:schemeClr val="bg2"/>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solidFill>
              <a:latin typeface="+mn-lt"/>
              <a:ea typeface="+mn-ea"/>
              <a:cs typeface="+mn-cs"/>
            </a:defRPr>
          </a:pPr>
          <a:endParaRPr lang="en-US"/>
        </a:p>
      </c:txPr>
    </c:title>
    <c:autoTitleDeleted val="0"/>
    <c:plotArea>
      <c:layout>
        <c:manualLayout>
          <c:layoutTarget val="inner"/>
          <c:xMode val="edge"/>
          <c:yMode val="edge"/>
          <c:x val="8.9024397842510275E-2"/>
          <c:y val="0.12224263698928085"/>
          <c:w val="0.88005597510002365"/>
          <c:h val="0.69504698797691233"/>
        </c:manualLayout>
      </c:layout>
      <c:scatterChart>
        <c:scatterStyle val="lineMarker"/>
        <c:varyColors val="0"/>
        <c:ser>
          <c:idx val="0"/>
          <c:order val="0"/>
          <c:tx>
            <c:strRef>
              <c:f>Plot5_AnnualTemp!$B$1</c:f>
              <c:strCache>
                <c:ptCount val="1"/>
                <c:pt idx="0">
                  <c:v>TMean (°C)</c:v>
                </c:pt>
              </c:strCache>
            </c:strRef>
          </c:tx>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Plot5_AnnualTemp!$A$2:$A$133</c:f>
              <c:numCache>
                <c:formatCode>General</c:formatCode>
                <c:ptCount val="132"/>
                <c:pt idx="0">
                  <c:v>1895</c:v>
                </c:pt>
                <c:pt idx="1">
                  <c:v>1895</c:v>
                </c:pt>
                <c:pt idx="2">
                  <c:v>1896</c:v>
                </c:pt>
                <c:pt idx="3">
                  <c:v>1897</c:v>
                </c:pt>
                <c:pt idx="4">
                  <c:v>1898</c:v>
                </c:pt>
                <c:pt idx="5">
                  <c:v>1899</c:v>
                </c:pt>
                <c:pt idx="6">
                  <c:v>1900</c:v>
                </c:pt>
                <c:pt idx="7">
                  <c:v>1901</c:v>
                </c:pt>
                <c:pt idx="8">
                  <c:v>1902</c:v>
                </c:pt>
                <c:pt idx="9">
                  <c:v>1903</c:v>
                </c:pt>
                <c:pt idx="10">
                  <c:v>1904</c:v>
                </c:pt>
                <c:pt idx="11">
                  <c:v>1905</c:v>
                </c:pt>
                <c:pt idx="12">
                  <c:v>1906</c:v>
                </c:pt>
                <c:pt idx="13">
                  <c:v>1907</c:v>
                </c:pt>
                <c:pt idx="14">
                  <c:v>1908</c:v>
                </c:pt>
                <c:pt idx="15">
                  <c:v>1909</c:v>
                </c:pt>
                <c:pt idx="16">
                  <c:v>1910</c:v>
                </c:pt>
                <c:pt idx="17">
                  <c:v>1911</c:v>
                </c:pt>
                <c:pt idx="18">
                  <c:v>1912</c:v>
                </c:pt>
                <c:pt idx="19">
                  <c:v>1913</c:v>
                </c:pt>
                <c:pt idx="20">
                  <c:v>1914</c:v>
                </c:pt>
                <c:pt idx="21">
                  <c:v>1915</c:v>
                </c:pt>
                <c:pt idx="22">
                  <c:v>1916</c:v>
                </c:pt>
                <c:pt idx="23">
                  <c:v>1917</c:v>
                </c:pt>
                <c:pt idx="24">
                  <c:v>1918</c:v>
                </c:pt>
                <c:pt idx="25">
                  <c:v>1919</c:v>
                </c:pt>
                <c:pt idx="26">
                  <c:v>1920</c:v>
                </c:pt>
                <c:pt idx="27">
                  <c:v>1921</c:v>
                </c:pt>
                <c:pt idx="28">
                  <c:v>1922</c:v>
                </c:pt>
                <c:pt idx="29">
                  <c:v>1923</c:v>
                </c:pt>
                <c:pt idx="30">
                  <c:v>1924</c:v>
                </c:pt>
                <c:pt idx="31">
                  <c:v>1925</c:v>
                </c:pt>
                <c:pt idx="32">
                  <c:v>1926</c:v>
                </c:pt>
                <c:pt idx="33">
                  <c:v>1927</c:v>
                </c:pt>
                <c:pt idx="34">
                  <c:v>1928</c:v>
                </c:pt>
                <c:pt idx="35">
                  <c:v>1929</c:v>
                </c:pt>
                <c:pt idx="36">
                  <c:v>1930</c:v>
                </c:pt>
                <c:pt idx="37">
                  <c:v>1931</c:v>
                </c:pt>
                <c:pt idx="38">
                  <c:v>1932</c:v>
                </c:pt>
                <c:pt idx="39">
                  <c:v>1933</c:v>
                </c:pt>
                <c:pt idx="40">
                  <c:v>1934</c:v>
                </c:pt>
                <c:pt idx="41">
                  <c:v>1935</c:v>
                </c:pt>
                <c:pt idx="42">
                  <c:v>1936</c:v>
                </c:pt>
                <c:pt idx="43">
                  <c:v>1937</c:v>
                </c:pt>
                <c:pt idx="44">
                  <c:v>1938</c:v>
                </c:pt>
                <c:pt idx="45">
                  <c:v>1939</c:v>
                </c:pt>
                <c:pt idx="46">
                  <c:v>1940</c:v>
                </c:pt>
                <c:pt idx="47">
                  <c:v>1941</c:v>
                </c:pt>
                <c:pt idx="48">
                  <c:v>1942</c:v>
                </c:pt>
                <c:pt idx="49">
                  <c:v>1943</c:v>
                </c:pt>
                <c:pt idx="50">
                  <c:v>1944</c:v>
                </c:pt>
                <c:pt idx="51">
                  <c:v>1945</c:v>
                </c:pt>
                <c:pt idx="52">
                  <c:v>1946</c:v>
                </c:pt>
                <c:pt idx="53">
                  <c:v>1947</c:v>
                </c:pt>
                <c:pt idx="54">
                  <c:v>1948</c:v>
                </c:pt>
                <c:pt idx="55">
                  <c:v>1949</c:v>
                </c:pt>
                <c:pt idx="56">
                  <c:v>1950</c:v>
                </c:pt>
                <c:pt idx="57">
                  <c:v>1951</c:v>
                </c:pt>
                <c:pt idx="58">
                  <c:v>1952</c:v>
                </c:pt>
                <c:pt idx="59">
                  <c:v>1953</c:v>
                </c:pt>
                <c:pt idx="60">
                  <c:v>1954</c:v>
                </c:pt>
                <c:pt idx="61">
                  <c:v>1955</c:v>
                </c:pt>
                <c:pt idx="62">
                  <c:v>1956</c:v>
                </c:pt>
                <c:pt idx="63">
                  <c:v>1957</c:v>
                </c:pt>
                <c:pt idx="64">
                  <c:v>1958</c:v>
                </c:pt>
                <c:pt idx="65">
                  <c:v>1959</c:v>
                </c:pt>
                <c:pt idx="66">
                  <c:v>1960</c:v>
                </c:pt>
                <c:pt idx="67">
                  <c:v>1961</c:v>
                </c:pt>
                <c:pt idx="68">
                  <c:v>1962</c:v>
                </c:pt>
                <c:pt idx="69">
                  <c:v>1963</c:v>
                </c:pt>
                <c:pt idx="70">
                  <c:v>1964</c:v>
                </c:pt>
                <c:pt idx="71">
                  <c:v>1965</c:v>
                </c:pt>
                <c:pt idx="72">
                  <c:v>1966</c:v>
                </c:pt>
                <c:pt idx="73">
                  <c:v>1967</c:v>
                </c:pt>
                <c:pt idx="74">
                  <c:v>1968</c:v>
                </c:pt>
                <c:pt idx="75">
                  <c:v>1969</c:v>
                </c:pt>
                <c:pt idx="76">
                  <c:v>1970</c:v>
                </c:pt>
                <c:pt idx="77">
                  <c:v>1971</c:v>
                </c:pt>
                <c:pt idx="78">
                  <c:v>1972</c:v>
                </c:pt>
                <c:pt idx="79">
                  <c:v>1973</c:v>
                </c:pt>
                <c:pt idx="80">
                  <c:v>1974</c:v>
                </c:pt>
                <c:pt idx="81">
                  <c:v>1975</c:v>
                </c:pt>
                <c:pt idx="82">
                  <c:v>1976</c:v>
                </c:pt>
                <c:pt idx="83">
                  <c:v>1977</c:v>
                </c:pt>
                <c:pt idx="84">
                  <c:v>1978</c:v>
                </c:pt>
                <c:pt idx="85">
                  <c:v>1979</c:v>
                </c:pt>
                <c:pt idx="86">
                  <c:v>1980</c:v>
                </c:pt>
                <c:pt idx="87">
                  <c:v>1981</c:v>
                </c:pt>
                <c:pt idx="88">
                  <c:v>1982</c:v>
                </c:pt>
                <c:pt idx="89">
                  <c:v>1983</c:v>
                </c:pt>
                <c:pt idx="90">
                  <c:v>1984</c:v>
                </c:pt>
                <c:pt idx="91">
                  <c:v>1985</c:v>
                </c:pt>
                <c:pt idx="92">
                  <c:v>1986</c:v>
                </c:pt>
                <c:pt idx="93">
                  <c:v>1987</c:v>
                </c:pt>
                <c:pt idx="94">
                  <c:v>1988</c:v>
                </c:pt>
                <c:pt idx="95">
                  <c:v>1989</c:v>
                </c:pt>
                <c:pt idx="96">
                  <c:v>1990</c:v>
                </c:pt>
                <c:pt idx="97">
                  <c:v>1991</c:v>
                </c:pt>
                <c:pt idx="98">
                  <c:v>1992</c:v>
                </c:pt>
                <c:pt idx="99">
                  <c:v>1993</c:v>
                </c:pt>
                <c:pt idx="100">
                  <c:v>1994</c:v>
                </c:pt>
                <c:pt idx="101">
                  <c:v>1995</c:v>
                </c:pt>
                <c:pt idx="102">
                  <c:v>1996</c:v>
                </c:pt>
                <c:pt idx="103">
                  <c:v>1997</c:v>
                </c:pt>
                <c:pt idx="104">
                  <c:v>1998</c:v>
                </c:pt>
                <c:pt idx="105">
                  <c:v>1999</c:v>
                </c:pt>
                <c:pt idx="106">
                  <c:v>2000</c:v>
                </c:pt>
                <c:pt idx="107">
                  <c:v>2001</c:v>
                </c:pt>
                <c:pt idx="108">
                  <c:v>2002</c:v>
                </c:pt>
                <c:pt idx="109">
                  <c:v>2003</c:v>
                </c:pt>
                <c:pt idx="110">
                  <c:v>2004</c:v>
                </c:pt>
                <c:pt idx="111">
                  <c:v>2005</c:v>
                </c:pt>
                <c:pt idx="112">
                  <c:v>2006</c:v>
                </c:pt>
                <c:pt idx="113">
                  <c:v>2007</c:v>
                </c:pt>
                <c:pt idx="114">
                  <c:v>2008</c:v>
                </c:pt>
                <c:pt idx="115">
                  <c:v>2009</c:v>
                </c:pt>
                <c:pt idx="116">
                  <c:v>2010</c:v>
                </c:pt>
                <c:pt idx="117">
                  <c:v>2011</c:v>
                </c:pt>
                <c:pt idx="118">
                  <c:v>2012</c:v>
                </c:pt>
                <c:pt idx="119">
                  <c:v>2013</c:v>
                </c:pt>
                <c:pt idx="120">
                  <c:v>2014</c:v>
                </c:pt>
                <c:pt idx="121">
                  <c:v>2015</c:v>
                </c:pt>
                <c:pt idx="122">
                  <c:v>2016</c:v>
                </c:pt>
                <c:pt idx="123">
                  <c:v>2017</c:v>
                </c:pt>
                <c:pt idx="124">
                  <c:v>2018</c:v>
                </c:pt>
                <c:pt idx="125">
                  <c:v>2019</c:v>
                </c:pt>
                <c:pt idx="126">
                  <c:v>2020</c:v>
                </c:pt>
                <c:pt idx="127">
                  <c:v>2021</c:v>
                </c:pt>
                <c:pt idx="128">
                  <c:v>2022</c:v>
                </c:pt>
                <c:pt idx="129">
                  <c:v>2023</c:v>
                </c:pt>
                <c:pt idx="130">
                  <c:v>2024</c:v>
                </c:pt>
                <c:pt idx="131">
                  <c:v>2025</c:v>
                </c:pt>
              </c:numCache>
            </c:numRef>
          </c:xVal>
          <c:yVal>
            <c:numRef>
              <c:f>Plot5_AnnualTemp!$B$2:$B$133</c:f>
              <c:numCache>
                <c:formatCode>General</c:formatCode>
                <c:ptCount val="132"/>
                <c:pt idx="0">
                  <c:v>5.0999999999999996</c:v>
                </c:pt>
                <c:pt idx="1">
                  <c:v>5.0999999999999996</c:v>
                </c:pt>
                <c:pt idx="2">
                  <c:v>5.8</c:v>
                </c:pt>
                <c:pt idx="3">
                  <c:v>5.7</c:v>
                </c:pt>
                <c:pt idx="4">
                  <c:v>4.9000000000000004</c:v>
                </c:pt>
                <c:pt idx="5">
                  <c:v>4.5</c:v>
                </c:pt>
                <c:pt idx="6">
                  <c:v>6.9</c:v>
                </c:pt>
                <c:pt idx="7">
                  <c:v>6.8</c:v>
                </c:pt>
                <c:pt idx="8">
                  <c:v>5.5</c:v>
                </c:pt>
                <c:pt idx="9">
                  <c:v>5.5</c:v>
                </c:pt>
                <c:pt idx="10">
                  <c:v>6.7</c:v>
                </c:pt>
                <c:pt idx="11">
                  <c:v>5.8</c:v>
                </c:pt>
                <c:pt idx="12">
                  <c:v>6.5</c:v>
                </c:pt>
                <c:pt idx="13">
                  <c:v>5.8</c:v>
                </c:pt>
                <c:pt idx="14">
                  <c:v>6.1</c:v>
                </c:pt>
                <c:pt idx="15">
                  <c:v>5.6</c:v>
                </c:pt>
                <c:pt idx="16">
                  <c:v>6.6</c:v>
                </c:pt>
                <c:pt idx="17">
                  <c:v>4.8</c:v>
                </c:pt>
                <c:pt idx="18">
                  <c:v>5.0999999999999996</c:v>
                </c:pt>
                <c:pt idx="19">
                  <c:v>5.2</c:v>
                </c:pt>
                <c:pt idx="20">
                  <c:v>6.3</c:v>
                </c:pt>
                <c:pt idx="21">
                  <c:v>6.1</c:v>
                </c:pt>
                <c:pt idx="22">
                  <c:v>4.2</c:v>
                </c:pt>
                <c:pt idx="23">
                  <c:v>5.8</c:v>
                </c:pt>
                <c:pt idx="24">
                  <c:v>6</c:v>
                </c:pt>
                <c:pt idx="25">
                  <c:v>5.9</c:v>
                </c:pt>
                <c:pt idx="26">
                  <c:v>5.2</c:v>
                </c:pt>
                <c:pt idx="27">
                  <c:v>6.5</c:v>
                </c:pt>
                <c:pt idx="28">
                  <c:v>5.2</c:v>
                </c:pt>
                <c:pt idx="29">
                  <c:v>5.7</c:v>
                </c:pt>
                <c:pt idx="30">
                  <c:v>5.5</c:v>
                </c:pt>
                <c:pt idx="31">
                  <c:v>7</c:v>
                </c:pt>
                <c:pt idx="32">
                  <c:v>6.6</c:v>
                </c:pt>
                <c:pt idx="33">
                  <c:v>5.7</c:v>
                </c:pt>
                <c:pt idx="34">
                  <c:v>6</c:v>
                </c:pt>
                <c:pt idx="35">
                  <c:v>5.3</c:v>
                </c:pt>
                <c:pt idx="36">
                  <c:v>6</c:v>
                </c:pt>
                <c:pt idx="37">
                  <c:v>6.9</c:v>
                </c:pt>
                <c:pt idx="38">
                  <c:v>5.8</c:v>
                </c:pt>
                <c:pt idx="39">
                  <c:v>7</c:v>
                </c:pt>
                <c:pt idx="40">
                  <c:v>8.6999999999999993</c:v>
                </c:pt>
                <c:pt idx="41">
                  <c:v>5.5</c:v>
                </c:pt>
                <c:pt idx="42">
                  <c:v>6.3</c:v>
                </c:pt>
                <c:pt idx="43">
                  <c:v>5.7</c:v>
                </c:pt>
                <c:pt idx="44">
                  <c:v>6.3</c:v>
                </c:pt>
                <c:pt idx="45">
                  <c:v>7.1</c:v>
                </c:pt>
                <c:pt idx="46">
                  <c:v>7.1</c:v>
                </c:pt>
                <c:pt idx="47">
                  <c:v>6.3</c:v>
                </c:pt>
                <c:pt idx="48">
                  <c:v>5</c:v>
                </c:pt>
                <c:pt idx="49">
                  <c:v>5.5</c:v>
                </c:pt>
                <c:pt idx="50">
                  <c:v>5.2</c:v>
                </c:pt>
                <c:pt idx="51">
                  <c:v>5.6</c:v>
                </c:pt>
                <c:pt idx="52">
                  <c:v>6.1</c:v>
                </c:pt>
                <c:pt idx="53">
                  <c:v>6</c:v>
                </c:pt>
                <c:pt idx="54">
                  <c:v>4.9000000000000004</c:v>
                </c:pt>
                <c:pt idx="55">
                  <c:v>5.4</c:v>
                </c:pt>
                <c:pt idx="56">
                  <c:v>5.5</c:v>
                </c:pt>
                <c:pt idx="57">
                  <c:v>4.5999999999999996</c:v>
                </c:pt>
                <c:pt idx="58">
                  <c:v>5.6</c:v>
                </c:pt>
                <c:pt idx="59">
                  <c:v>7.4</c:v>
                </c:pt>
                <c:pt idx="60">
                  <c:v>6.5</c:v>
                </c:pt>
                <c:pt idx="61">
                  <c:v>4.4000000000000004</c:v>
                </c:pt>
                <c:pt idx="62">
                  <c:v>5.8</c:v>
                </c:pt>
                <c:pt idx="63">
                  <c:v>5.4</c:v>
                </c:pt>
                <c:pt idx="64">
                  <c:v>6.8</c:v>
                </c:pt>
                <c:pt idx="65">
                  <c:v>5.7</c:v>
                </c:pt>
                <c:pt idx="66">
                  <c:v>5.7</c:v>
                </c:pt>
                <c:pt idx="67">
                  <c:v>6.9</c:v>
                </c:pt>
                <c:pt idx="68">
                  <c:v>6</c:v>
                </c:pt>
                <c:pt idx="69">
                  <c:v>6.6</c:v>
                </c:pt>
                <c:pt idx="70">
                  <c:v>5.8</c:v>
                </c:pt>
                <c:pt idx="71">
                  <c:v>6</c:v>
                </c:pt>
                <c:pt idx="72">
                  <c:v>6.8</c:v>
                </c:pt>
                <c:pt idx="73">
                  <c:v>6.3</c:v>
                </c:pt>
                <c:pt idx="74">
                  <c:v>5.5</c:v>
                </c:pt>
                <c:pt idx="75">
                  <c:v>5.3</c:v>
                </c:pt>
                <c:pt idx="76">
                  <c:v>6.1</c:v>
                </c:pt>
                <c:pt idx="77">
                  <c:v>5.9</c:v>
                </c:pt>
                <c:pt idx="78">
                  <c:v>5.6</c:v>
                </c:pt>
                <c:pt idx="79">
                  <c:v>5.6</c:v>
                </c:pt>
                <c:pt idx="80">
                  <c:v>6.3</c:v>
                </c:pt>
                <c:pt idx="81">
                  <c:v>5</c:v>
                </c:pt>
                <c:pt idx="82">
                  <c:v>6.3</c:v>
                </c:pt>
                <c:pt idx="83">
                  <c:v>6.1</c:v>
                </c:pt>
                <c:pt idx="84">
                  <c:v>5.3</c:v>
                </c:pt>
                <c:pt idx="85">
                  <c:v>5.5</c:v>
                </c:pt>
                <c:pt idx="86">
                  <c:v>6.3</c:v>
                </c:pt>
                <c:pt idx="87">
                  <c:v>7</c:v>
                </c:pt>
                <c:pt idx="88">
                  <c:v>5</c:v>
                </c:pt>
                <c:pt idx="89">
                  <c:v>6.1</c:v>
                </c:pt>
                <c:pt idx="90">
                  <c:v>5.6</c:v>
                </c:pt>
                <c:pt idx="91">
                  <c:v>5</c:v>
                </c:pt>
                <c:pt idx="92">
                  <c:v>6.9</c:v>
                </c:pt>
                <c:pt idx="93">
                  <c:v>7.2</c:v>
                </c:pt>
                <c:pt idx="94">
                  <c:v>7.1</c:v>
                </c:pt>
                <c:pt idx="95">
                  <c:v>5.5</c:v>
                </c:pt>
                <c:pt idx="96">
                  <c:v>6.7</c:v>
                </c:pt>
                <c:pt idx="97">
                  <c:v>6.7</c:v>
                </c:pt>
                <c:pt idx="98">
                  <c:v>7.2</c:v>
                </c:pt>
                <c:pt idx="99">
                  <c:v>4.9000000000000004</c:v>
                </c:pt>
                <c:pt idx="100">
                  <c:v>6.9</c:v>
                </c:pt>
                <c:pt idx="101">
                  <c:v>5</c:v>
                </c:pt>
                <c:pt idx="102">
                  <c:v>4.8</c:v>
                </c:pt>
                <c:pt idx="103">
                  <c:v>5.3</c:v>
                </c:pt>
                <c:pt idx="104">
                  <c:v>5.8</c:v>
                </c:pt>
                <c:pt idx="105">
                  <c:v>6.1</c:v>
                </c:pt>
                <c:pt idx="106">
                  <c:v>5.7</c:v>
                </c:pt>
                <c:pt idx="107">
                  <c:v>6.4</c:v>
                </c:pt>
                <c:pt idx="108">
                  <c:v>5.3</c:v>
                </c:pt>
                <c:pt idx="109">
                  <c:v>6.7</c:v>
                </c:pt>
                <c:pt idx="110">
                  <c:v>6.3</c:v>
                </c:pt>
                <c:pt idx="111">
                  <c:v>6</c:v>
                </c:pt>
                <c:pt idx="112">
                  <c:v>6.7</c:v>
                </c:pt>
                <c:pt idx="113">
                  <c:v>6.7</c:v>
                </c:pt>
                <c:pt idx="114">
                  <c:v>4.9000000000000004</c:v>
                </c:pt>
                <c:pt idx="115">
                  <c:v>5</c:v>
                </c:pt>
                <c:pt idx="116">
                  <c:v>4.9000000000000004</c:v>
                </c:pt>
                <c:pt idx="117">
                  <c:v>5.5</c:v>
                </c:pt>
                <c:pt idx="118">
                  <c:v>7.1</c:v>
                </c:pt>
                <c:pt idx="119">
                  <c:v>6.2</c:v>
                </c:pt>
                <c:pt idx="120">
                  <c:v>6.1</c:v>
                </c:pt>
                <c:pt idx="121">
                  <c:v>7.3</c:v>
                </c:pt>
                <c:pt idx="122">
                  <c:v>6.7</c:v>
                </c:pt>
                <c:pt idx="123">
                  <c:v>6.2</c:v>
                </c:pt>
                <c:pt idx="124">
                  <c:v>6</c:v>
                </c:pt>
                <c:pt idx="125">
                  <c:v>4.3</c:v>
                </c:pt>
                <c:pt idx="126">
                  <c:v>6.1</c:v>
                </c:pt>
                <c:pt idx="127">
                  <c:v>6.7</c:v>
                </c:pt>
                <c:pt idx="128">
                  <c:v>5.0999999999999996</c:v>
                </c:pt>
                <c:pt idx="129">
                  <c:v>5.7</c:v>
                </c:pt>
                <c:pt idx="130">
                  <c:v>7</c:v>
                </c:pt>
                <c:pt idx="131">
                  <c:v>6.9</c:v>
                </c:pt>
              </c:numCache>
            </c:numRef>
          </c:yVal>
          <c:smooth val="0"/>
          <c:extLst>
            <c:ext xmlns:c16="http://schemas.microsoft.com/office/drawing/2014/chart" uri="{C3380CC4-5D6E-409C-BE32-E72D297353CC}">
              <c16:uniqueId val="{00000000-6A21-7343-993D-A38414AB3E1D}"/>
            </c:ext>
          </c:extLst>
        </c:ser>
        <c:dLbls>
          <c:showLegendKey val="0"/>
          <c:showVal val="0"/>
          <c:showCatName val="0"/>
          <c:showSerName val="0"/>
          <c:showPercent val="0"/>
          <c:showBubbleSize val="0"/>
        </c:dLbls>
        <c:axId val="323279871"/>
        <c:axId val="323281663"/>
      </c:scatterChart>
      <c:valAx>
        <c:axId val="323279871"/>
        <c:scaling>
          <c:orientation val="minMax"/>
          <c:max val="2030"/>
          <c:min val="1890"/>
        </c:scaling>
        <c:delete val="0"/>
        <c:axPos val="b"/>
        <c:title>
          <c:tx>
            <c:rich>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Year</a:t>
                </a:r>
              </a:p>
            </c:rich>
          </c:tx>
          <c:layout>
            <c:manualLayout>
              <c:xMode val="edge"/>
              <c:yMode val="edge"/>
              <c:x val="0.50472509819099853"/>
              <c:y val="0.9170907689521682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23281663"/>
        <c:crosses val="autoZero"/>
        <c:crossBetween val="midCat"/>
        <c:minorUnit val="5"/>
      </c:valAx>
      <c:valAx>
        <c:axId val="323281663"/>
        <c:scaling>
          <c:orientation val="minMax"/>
          <c:min val="3"/>
        </c:scaling>
        <c:delete val="0"/>
        <c:axPos val="l"/>
        <c:title>
          <c:tx>
            <c:rich>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Mean Annual Temperature </a:t>
                </a:r>
                <a:r>
                  <a:rPr lang="en-US" sz="1600" b="1" i="0" u="none" strike="noStrike" kern="1200" baseline="0">
                    <a:solidFill>
                      <a:schemeClr val="bg2"/>
                    </a:solidFill>
                  </a:rPr>
                  <a:t>(°C)</a:t>
                </a:r>
                <a:r>
                  <a:rPr lang="en-US" sz="1600" b="1">
                    <a:solidFill>
                      <a:schemeClr val="bg2"/>
                    </a:solidFill>
                  </a:rPr>
                  <a:t> </a:t>
                </a:r>
              </a:p>
            </c:rich>
          </c:tx>
          <c:layout>
            <c:manualLayout>
              <c:xMode val="edge"/>
              <c:yMode val="edge"/>
              <c:x val="1.7455566648927046E-2"/>
              <c:y val="0.14480636081464587"/>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23279871"/>
        <c:crosses val="autoZero"/>
        <c:crossBetween val="midCat"/>
        <c:minorUnit val="0.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r>
              <a:rPr lang="en-US" sz="2000" b="1">
                <a:solidFill>
                  <a:schemeClr val="bg2"/>
                </a:solidFill>
              </a:rPr>
              <a:t>Mean July Temperature</a:t>
            </a:r>
            <a:r>
              <a:rPr lang="en-US" sz="2000" b="1" baseline="0">
                <a:solidFill>
                  <a:schemeClr val="bg2"/>
                </a:solidFill>
              </a:rPr>
              <a:t> at Glen</a:t>
            </a:r>
            <a:endParaRPr lang="en-US" sz="2000" b="1">
              <a:solidFill>
                <a:schemeClr val="bg2"/>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endParaRPr lang="en-US"/>
        </a:p>
      </c:txPr>
    </c:title>
    <c:autoTitleDeleted val="0"/>
    <c:plotArea>
      <c:layout>
        <c:manualLayout>
          <c:layoutTarget val="inner"/>
          <c:xMode val="edge"/>
          <c:yMode val="edge"/>
          <c:x val="8.0878474150594168E-2"/>
          <c:y val="0.12224263698928085"/>
          <c:w val="0.88820189595876564"/>
          <c:h val="0.70050333750292959"/>
        </c:manualLayout>
      </c:layout>
      <c:scatterChart>
        <c:scatterStyle val="lineMarker"/>
        <c:varyColors val="0"/>
        <c:ser>
          <c:idx val="0"/>
          <c:order val="0"/>
          <c:tx>
            <c:strRef>
              <c:f>Plot6_JulyMeanTemp!$C$1</c:f>
              <c:strCache>
                <c:ptCount val="1"/>
                <c:pt idx="0">
                  <c:v>TMean (°C)</c:v>
                </c:pt>
              </c:strCache>
            </c:strRef>
          </c:tx>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Plot6_JulyMeanTemp!$B$2:$B$133</c:f>
              <c:numCache>
                <c:formatCode>General</c:formatCode>
                <c:ptCount val="132"/>
                <c:pt idx="0">
                  <c:v>1895</c:v>
                </c:pt>
                <c:pt idx="1">
                  <c:v>1896</c:v>
                </c:pt>
                <c:pt idx="2">
                  <c:v>1897</c:v>
                </c:pt>
                <c:pt idx="3">
                  <c:v>1898</c:v>
                </c:pt>
                <c:pt idx="4">
                  <c:v>1899</c:v>
                </c:pt>
                <c:pt idx="5">
                  <c:v>1900</c:v>
                </c:pt>
                <c:pt idx="6">
                  <c:v>1901</c:v>
                </c:pt>
                <c:pt idx="7">
                  <c:v>1902</c:v>
                </c:pt>
                <c:pt idx="8">
                  <c:v>1903</c:v>
                </c:pt>
                <c:pt idx="9">
                  <c:v>1904</c:v>
                </c:pt>
                <c:pt idx="10">
                  <c:v>1905</c:v>
                </c:pt>
                <c:pt idx="11">
                  <c:v>1906</c:v>
                </c:pt>
                <c:pt idx="12">
                  <c:v>1907</c:v>
                </c:pt>
                <c:pt idx="13">
                  <c:v>1908</c:v>
                </c:pt>
                <c:pt idx="14">
                  <c:v>1909</c:v>
                </c:pt>
                <c:pt idx="15">
                  <c:v>1910</c:v>
                </c:pt>
                <c:pt idx="16">
                  <c:v>1911</c:v>
                </c:pt>
                <c:pt idx="17">
                  <c:v>1912</c:v>
                </c:pt>
                <c:pt idx="18">
                  <c:v>1913</c:v>
                </c:pt>
                <c:pt idx="19">
                  <c:v>1914</c:v>
                </c:pt>
                <c:pt idx="20">
                  <c:v>1915</c:v>
                </c:pt>
                <c:pt idx="21">
                  <c:v>1916</c:v>
                </c:pt>
                <c:pt idx="22">
                  <c:v>1917</c:v>
                </c:pt>
                <c:pt idx="23">
                  <c:v>1918</c:v>
                </c:pt>
                <c:pt idx="24">
                  <c:v>1919</c:v>
                </c:pt>
                <c:pt idx="25">
                  <c:v>1920</c:v>
                </c:pt>
                <c:pt idx="26">
                  <c:v>1921</c:v>
                </c:pt>
                <c:pt idx="27">
                  <c:v>1922</c:v>
                </c:pt>
                <c:pt idx="28">
                  <c:v>1923</c:v>
                </c:pt>
                <c:pt idx="29">
                  <c:v>1924</c:v>
                </c:pt>
                <c:pt idx="30">
                  <c:v>1925</c:v>
                </c:pt>
                <c:pt idx="31">
                  <c:v>1926</c:v>
                </c:pt>
                <c:pt idx="32">
                  <c:v>1927</c:v>
                </c:pt>
                <c:pt idx="33">
                  <c:v>1928</c:v>
                </c:pt>
                <c:pt idx="34">
                  <c:v>1929</c:v>
                </c:pt>
                <c:pt idx="35">
                  <c:v>1930</c:v>
                </c:pt>
                <c:pt idx="36">
                  <c:v>1931</c:v>
                </c:pt>
                <c:pt idx="37">
                  <c:v>1932</c:v>
                </c:pt>
                <c:pt idx="38">
                  <c:v>1933</c:v>
                </c:pt>
                <c:pt idx="39">
                  <c:v>1934</c:v>
                </c:pt>
                <c:pt idx="40">
                  <c:v>1935</c:v>
                </c:pt>
                <c:pt idx="41">
                  <c:v>1936</c:v>
                </c:pt>
                <c:pt idx="42">
                  <c:v>1937</c:v>
                </c:pt>
                <c:pt idx="43">
                  <c:v>1938</c:v>
                </c:pt>
                <c:pt idx="44">
                  <c:v>1939</c:v>
                </c:pt>
                <c:pt idx="45">
                  <c:v>1940</c:v>
                </c:pt>
                <c:pt idx="46">
                  <c:v>1941</c:v>
                </c:pt>
                <c:pt idx="47">
                  <c:v>1942</c:v>
                </c:pt>
                <c:pt idx="48">
                  <c:v>1943</c:v>
                </c:pt>
                <c:pt idx="49">
                  <c:v>1944</c:v>
                </c:pt>
                <c:pt idx="50">
                  <c:v>1945</c:v>
                </c:pt>
                <c:pt idx="51">
                  <c:v>1946</c:v>
                </c:pt>
                <c:pt idx="52">
                  <c:v>1947</c:v>
                </c:pt>
                <c:pt idx="53">
                  <c:v>1948</c:v>
                </c:pt>
                <c:pt idx="54">
                  <c:v>1949</c:v>
                </c:pt>
                <c:pt idx="55">
                  <c:v>1950</c:v>
                </c:pt>
                <c:pt idx="56">
                  <c:v>1951</c:v>
                </c:pt>
                <c:pt idx="57">
                  <c:v>1952</c:v>
                </c:pt>
                <c:pt idx="58">
                  <c:v>1953</c:v>
                </c:pt>
                <c:pt idx="59">
                  <c:v>1954</c:v>
                </c:pt>
                <c:pt idx="60">
                  <c:v>1955</c:v>
                </c:pt>
                <c:pt idx="61">
                  <c:v>1956</c:v>
                </c:pt>
                <c:pt idx="62">
                  <c:v>1957</c:v>
                </c:pt>
                <c:pt idx="63">
                  <c:v>1958</c:v>
                </c:pt>
                <c:pt idx="64">
                  <c:v>1959</c:v>
                </c:pt>
                <c:pt idx="65">
                  <c:v>1960</c:v>
                </c:pt>
                <c:pt idx="66">
                  <c:v>1961</c:v>
                </c:pt>
                <c:pt idx="67">
                  <c:v>1962</c:v>
                </c:pt>
                <c:pt idx="68">
                  <c:v>1963</c:v>
                </c:pt>
                <c:pt idx="69">
                  <c:v>1964</c:v>
                </c:pt>
                <c:pt idx="70">
                  <c:v>1965</c:v>
                </c:pt>
                <c:pt idx="71">
                  <c:v>1966</c:v>
                </c:pt>
                <c:pt idx="72">
                  <c:v>1967</c:v>
                </c:pt>
                <c:pt idx="73">
                  <c:v>1968</c:v>
                </c:pt>
                <c:pt idx="74">
                  <c:v>1969</c:v>
                </c:pt>
                <c:pt idx="75">
                  <c:v>1970</c:v>
                </c:pt>
                <c:pt idx="76">
                  <c:v>1971</c:v>
                </c:pt>
                <c:pt idx="77">
                  <c:v>1972</c:v>
                </c:pt>
                <c:pt idx="78">
                  <c:v>1973</c:v>
                </c:pt>
                <c:pt idx="79">
                  <c:v>1974</c:v>
                </c:pt>
                <c:pt idx="80">
                  <c:v>1975</c:v>
                </c:pt>
                <c:pt idx="81">
                  <c:v>1976</c:v>
                </c:pt>
                <c:pt idx="82">
                  <c:v>1977</c:v>
                </c:pt>
                <c:pt idx="83">
                  <c:v>1978</c:v>
                </c:pt>
                <c:pt idx="84">
                  <c:v>1979</c:v>
                </c:pt>
                <c:pt idx="85">
                  <c:v>1980</c:v>
                </c:pt>
                <c:pt idx="86">
                  <c:v>1981</c:v>
                </c:pt>
                <c:pt idx="87">
                  <c:v>1982</c:v>
                </c:pt>
                <c:pt idx="88">
                  <c:v>1983</c:v>
                </c:pt>
                <c:pt idx="89">
                  <c:v>1984</c:v>
                </c:pt>
                <c:pt idx="90">
                  <c:v>1985</c:v>
                </c:pt>
                <c:pt idx="91">
                  <c:v>1986</c:v>
                </c:pt>
                <c:pt idx="92">
                  <c:v>1987</c:v>
                </c:pt>
                <c:pt idx="93">
                  <c:v>1988</c:v>
                </c:pt>
                <c:pt idx="94">
                  <c:v>1989</c:v>
                </c:pt>
                <c:pt idx="95">
                  <c:v>1990</c:v>
                </c:pt>
                <c:pt idx="96">
                  <c:v>1991</c:v>
                </c:pt>
                <c:pt idx="97">
                  <c:v>1992</c:v>
                </c:pt>
                <c:pt idx="98">
                  <c:v>1993</c:v>
                </c:pt>
                <c:pt idx="99">
                  <c:v>1994</c:v>
                </c:pt>
                <c:pt idx="100">
                  <c:v>1995</c:v>
                </c:pt>
                <c:pt idx="101">
                  <c:v>1996</c:v>
                </c:pt>
                <c:pt idx="102">
                  <c:v>1997</c:v>
                </c:pt>
                <c:pt idx="103">
                  <c:v>1998</c:v>
                </c:pt>
                <c:pt idx="104">
                  <c:v>1999</c:v>
                </c:pt>
                <c:pt idx="105">
                  <c:v>2000</c:v>
                </c:pt>
                <c:pt idx="106">
                  <c:v>2001</c:v>
                </c:pt>
                <c:pt idx="107">
                  <c:v>2002</c:v>
                </c:pt>
                <c:pt idx="108">
                  <c:v>2003</c:v>
                </c:pt>
                <c:pt idx="109">
                  <c:v>2004</c:v>
                </c:pt>
                <c:pt idx="110">
                  <c:v>2005</c:v>
                </c:pt>
                <c:pt idx="111">
                  <c:v>2006</c:v>
                </c:pt>
                <c:pt idx="112">
                  <c:v>2007</c:v>
                </c:pt>
                <c:pt idx="113">
                  <c:v>2008</c:v>
                </c:pt>
                <c:pt idx="114">
                  <c:v>2009</c:v>
                </c:pt>
                <c:pt idx="115">
                  <c:v>2010</c:v>
                </c:pt>
                <c:pt idx="116">
                  <c:v>2011</c:v>
                </c:pt>
                <c:pt idx="117">
                  <c:v>2012</c:v>
                </c:pt>
                <c:pt idx="118">
                  <c:v>2013</c:v>
                </c:pt>
                <c:pt idx="119">
                  <c:v>2014</c:v>
                </c:pt>
                <c:pt idx="120">
                  <c:v>2015</c:v>
                </c:pt>
                <c:pt idx="121">
                  <c:v>2016</c:v>
                </c:pt>
                <c:pt idx="122">
                  <c:v>2017</c:v>
                </c:pt>
                <c:pt idx="123">
                  <c:v>2018</c:v>
                </c:pt>
                <c:pt idx="124">
                  <c:v>2019</c:v>
                </c:pt>
                <c:pt idx="125">
                  <c:v>2020</c:v>
                </c:pt>
                <c:pt idx="126">
                  <c:v>2021</c:v>
                </c:pt>
                <c:pt idx="127">
                  <c:v>2022</c:v>
                </c:pt>
                <c:pt idx="128">
                  <c:v>2023</c:v>
                </c:pt>
                <c:pt idx="129">
                  <c:v>2024</c:v>
                </c:pt>
                <c:pt idx="130">
                  <c:v>2025</c:v>
                </c:pt>
              </c:numCache>
            </c:numRef>
          </c:xVal>
          <c:yVal>
            <c:numRef>
              <c:f>Plot6_JulyMeanTemp!$C$2:$C$133</c:f>
              <c:numCache>
                <c:formatCode>General</c:formatCode>
                <c:ptCount val="132"/>
                <c:pt idx="0">
                  <c:v>17</c:v>
                </c:pt>
                <c:pt idx="1">
                  <c:v>18.899999999999999</c:v>
                </c:pt>
                <c:pt idx="2">
                  <c:v>16.7</c:v>
                </c:pt>
                <c:pt idx="3">
                  <c:v>17.399999999999999</c:v>
                </c:pt>
                <c:pt idx="4">
                  <c:v>17.8</c:v>
                </c:pt>
                <c:pt idx="5">
                  <c:v>16.8</c:v>
                </c:pt>
                <c:pt idx="6">
                  <c:v>20.5</c:v>
                </c:pt>
                <c:pt idx="7">
                  <c:v>15.6</c:v>
                </c:pt>
                <c:pt idx="8">
                  <c:v>15.3</c:v>
                </c:pt>
                <c:pt idx="9">
                  <c:v>17.100000000000001</c:v>
                </c:pt>
                <c:pt idx="10">
                  <c:v>17.899999999999999</c:v>
                </c:pt>
                <c:pt idx="11">
                  <c:v>19.100000000000001</c:v>
                </c:pt>
                <c:pt idx="12">
                  <c:v>16.5</c:v>
                </c:pt>
                <c:pt idx="13">
                  <c:v>18.8</c:v>
                </c:pt>
                <c:pt idx="14">
                  <c:v>17.8</c:v>
                </c:pt>
                <c:pt idx="15">
                  <c:v>19.100000000000001</c:v>
                </c:pt>
                <c:pt idx="16">
                  <c:v>16.5</c:v>
                </c:pt>
                <c:pt idx="17">
                  <c:v>15.6</c:v>
                </c:pt>
                <c:pt idx="18">
                  <c:v>15.7</c:v>
                </c:pt>
                <c:pt idx="19">
                  <c:v>18.5</c:v>
                </c:pt>
                <c:pt idx="20">
                  <c:v>14.7</c:v>
                </c:pt>
                <c:pt idx="21">
                  <c:v>17.3</c:v>
                </c:pt>
                <c:pt idx="22">
                  <c:v>19.600000000000001</c:v>
                </c:pt>
                <c:pt idx="23">
                  <c:v>17.600000000000001</c:v>
                </c:pt>
                <c:pt idx="24">
                  <c:v>20.2</c:v>
                </c:pt>
                <c:pt idx="25">
                  <c:v>18.5</c:v>
                </c:pt>
                <c:pt idx="26">
                  <c:v>18.5</c:v>
                </c:pt>
                <c:pt idx="27">
                  <c:v>17.2</c:v>
                </c:pt>
                <c:pt idx="28">
                  <c:v>19.600000000000001</c:v>
                </c:pt>
                <c:pt idx="29">
                  <c:v>17.8</c:v>
                </c:pt>
                <c:pt idx="30">
                  <c:v>19.399999999999999</c:v>
                </c:pt>
                <c:pt idx="31">
                  <c:v>19.100000000000001</c:v>
                </c:pt>
                <c:pt idx="32">
                  <c:v>18.3</c:v>
                </c:pt>
                <c:pt idx="33">
                  <c:v>18.3</c:v>
                </c:pt>
                <c:pt idx="34">
                  <c:v>19.5</c:v>
                </c:pt>
                <c:pt idx="35">
                  <c:v>19.600000000000001</c:v>
                </c:pt>
                <c:pt idx="36">
                  <c:v>19.3</c:v>
                </c:pt>
                <c:pt idx="37">
                  <c:v>18.7</c:v>
                </c:pt>
                <c:pt idx="38">
                  <c:v>20.6</c:v>
                </c:pt>
                <c:pt idx="39">
                  <c:v>19.899999999999999</c:v>
                </c:pt>
                <c:pt idx="40">
                  <c:v>18.7</c:v>
                </c:pt>
                <c:pt idx="41">
                  <c:v>21.7</c:v>
                </c:pt>
                <c:pt idx="42">
                  <c:v>20</c:v>
                </c:pt>
                <c:pt idx="43">
                  <c:v>17.8</c:v>
                </c:pt>
                <c:pt idx="44">
                  <c:v>19.100000000000001</c:v>
                </c:pt>
                <c:pt idx="45">
                  <c:v>20</c:v>
                </c:pt>
                <c:pt idx="46">
                  <c:v>18.5</c:v>
                </c:pt>
                <c:pt idx="47">
                  <c:v>18.399999999999999</c:v>
                </c:pt>
                <c:pt idx="48">
                  <c:v>18.100000000000001</c:v>
                </c:pt>
                <c:pt idx="49">
                  <c:v>16.600000000000001</c:v>
                </c:pt>
                <c:pt idx="50">
                  <c:v>18.2</c:v>
                </c:pt>
                <c:pt idx="51">
                  <c:v>18.399999999999999</c:v>
                </c:pt>
                <c:pt idx="52">
                  <c:v>19.2</c:v>
                </c:pt>
                <c:pt idx="53">
                  <c:v>16.5</c:v>
                </c:pt>
                <c:pt idx="54">
                  <c:v>18.100000000000001</c:v>
                </c:pt>
                <c:pt idx="55">
                  <c:v>16.8</c:v>
                </c:pt>
                <c:pt idx="56">
                  <c:v>18.8</c:v>
                </c:pt>
                <c:pt idx="57">
                  <c:v>17.2</c:v>
                </c:pt>
                <c:pt idx="58">
                  <c:v>19.7</c:v>
                </c:pt>
                <c:pt idx="59">
                  <c:v>20.100000000000001</c:v>
                </c:pt>
                <c:pt idx="60">
                  <c:v>17.7</c:v>
                </c:pt>
                <c:pt idx="61">
                  <c:v>18.600000000000001</c:v>
                </c:pt>
                <c:pt idx="62">
                  <c:v>18.5</c:v>
                </c:pt>
                <c:pt idx="63">
                  <c:v>16.399999999999999</c:v>
                </c:pt>
                <c:pt idx="64">
                  <c:v>18.8</c:v>
                </c:pt>
                <c:pt idx="65">
                  <c:v>20.7</c:v>
                </c:pt>
                <c:pt idx="66">
                  <c:v>19.600000000000001</c:v>
                </c:pt>
                <c:pt idx="67">
                  <c:v>17.2</c:v>
                </c:pt>
                <c:pt idx="68">
                  <c:v>18</c:v>
                </c:pt>
                <c:pt idx="69">
                  <c:v>19.8</c:v>
                </c:pt>
                <c:pt idx="70">
                  <c:v>17.7</c:v>
                </c:pt>
                <c:pt idx="71">
                  <c:v>20.2</c:v>
                </c:pt>
                <c:pt idx="72">
                  <c:v>18.7</c:v>
                </c:pt>
                <c:pt idx="73">
                  <c:v>18.600000000000001</c:v>
                </c:pt>
                <c:pt idx="74">
                  <c:v>18.2</c:v>
                </c:pt>
                <c:pt idx="75">
                  <c:v>19.3</c:v>
                </c:pt>
                <c:pt idx="76">
                  <c:v>17.7</c:v>
                </c:pt>
                <c:pt idx="77">
                  <c:v>16.3</c:v>
                </c:pt>
                <c:pt idx="78">
                  <c:v>18.399999999999999</c:v>
                </c:pt>
                <c:pt idx="79">
                  <c:v>19.3</c:v>
                </c:pt>
                <c:pt idx="80">
                  <c:v>19.5</c:v>
                </c:pt>
                <c:pt idx="81">
                  <c:v>18.7</c:v>
                </c:pt>
                <c:pt idx="82">
                  <c:v>17.3</c:v>
                </c:pt>
                <c:pt idx="83">
                  <c:v>17.5</c:v>
                </c:pt>
                <c:pt idx="84">
                  <c:v>18.5</c:v>
                </c:pt>
                <c:pt idx="85">
                  <c:v>17.899999999999999</c:v>
                </c:pt>
                <c:pt idx="86">
                  <c:v>18</c:v>
                </c:pt>
                <c:pt idx="87">
                  <c:v>17.2</c:v>
                </c:pt>
                <c:pt idx="88">
                  <c:v>16.8</c:v>
                </c:pt>
                <c:pt idx="89">
                  <c:v>18.7</c:v>
                </c:pt>
                <c:pt idx="90">
                  <c:v>20.399999999999999</c:v>
                </c:pt>
                <c:pt idx="91">
                  <c:v>16.899999999999999</c:v>
                </c:pt>
                <c:pt idx="92">
                  <c:v>16.7</c:v>
                </c:pt>
                <c:pt idx="93">
                  <c:v>19.8</c:v>
                </c:pt>
                <c:pt idx="94">
                  <c:v>19.600000000000001</c:v>
                </c:pt>
                <c:pt idx="95">
                  <c:v>18.7</c:v>
                </c:pt>
                <c:pt idx="96">
                  <c:v>19.100000000000001</c:v>
                </c:pt>
                <c:pt idx="97">
                  <c:v>15.8</c:v>
                </c:pt>
                <c:pt idx="98">
                  <c:v>13.4</c:v>
                </c:pt>
                <c:pt idx="99">
                  <c:v>17.899999999999999</c:v>
                </c:pt>
                <c:pt idx="100">
                  <c:v>16.600000000000001</c:v>
                </c:pt>
                <c:pt idx="101">
                  <c:v>18</c:v>
                </c:pt>
                <c:pt idx="102">
                  <c:v>16.8</c:v>
                </c:pt>
                <c:pt idx="103">
                  <c:v>19.399999999999999</c:v>
                </c:pt>
                <c:pt idx="104">
                  <c:v>16.5</c:v>
                </c:pt>
                <c:pt idx="105">
                  <c:v>19.2</c:v>
                </c:pt>
                <c:pt idx="106">
                  <c:v>18.600000000000001</c:v>
                </c:pt>
                <c:pt idx="107">
                  <c:v>19.7</c:v>
                </c:pt>
                <c:pt idx="108">
                  <c:v>20.7</c:v>
                </c:pt>
                <c:pt idx="109">
                  <c:v>18.100000000000001</c:v>
                </c:pt>
                <c:pt idx="110">
                  <c:v>19</c:v>
                </c:pt>
                <c:pt idx="111">
                  <c:v>20.7</c:v>
                </c:pt>
                <c:pt idx="112">
                  <c:v>22</c:v>
                </c:pt>
                <c:pt idx="113">
                  <c:v>18.5</c:v>
                </c:pt>
                <c:pt idx="114">
                  <c:v>17.100000000000001</c:v>
                </c:pt>
                <c:pt idx="115">
                  <c:v>16.5</c:v>
                </c:pt>
                <c:pt idx="116">
                  <c:v>17.7</c:v>
                </c:pt>
                <c:pt idx="117">
                  <c:v>20.2</c:v>
                </c:pt>
                <c:pt idx="118">
                  <c:v>20.3</c:v>
                </c:pt>
                <c:pt idx="119">
                  <c:v>19.600000000000001</c:v>
                </c:pt>
                <c:pt idx="120">
                  <c:v>18</c:v>
                </c:pt>
                <c:pt idx="121">
                  <c:v>17.8</c:v>
                </c:pt>
                <c:pt idx="122">
                  <c:v>20.5</c:v>
                </c:pt>
                <c:pt idx="123">
                  <c:v>19.100000000000001</c:v>
                </c:pt>
                <c:pt idx="124">
                  <c:v>17.7</c:v>
                </c:pt>
                <c:pt idx="125">
                  <c:v>17.5</c:v>
                </c:pt>
                <c:pt idx="126">
                  <c:v>21.1</c:v>
                </c:pt>
                <c:pt idx="127">
                  <c:v>19.3</c:v>
                </c:pt>
                <c:pt idx="128">
                  <c:v>18.8</c:v>
                </c:pt>
                <c:pt idx="129">
                  <c:v>20.100000000000001</c:v>
                </c:pt>
                <c:pt idx="130">
                  <c:v>18.8</c:v>
                </c:pt>
              </c:numCache>
            </c:numRef>
          </c:yVal>
          <c:smooth val="0"/>
          <c:extLst>
            <c:ext xmlns:c16="http://schemas.microsoft.com/office/drawing/2014/chart" uri="{C3380CC4-5D6E-409C-BE32-E72D297353CC}">
              <c16:uniqueId val="{00000000-E93F-2149-82D6-86BDD1E43336}"/>
            </c:ext>
          </c:extLst>
        </c:ser>
        <c:dLbls>
          <c:showLegendKey val="0"/>
          <c:showVal val="0"/>
          <c:showCatName val="0"/>
          <c:showSerName val="0"/>
          <c:showPercent val="0"/>
          <c:showBubbleSize val="0"/>
        </c:dLbls>
        <c:axId val="336127615"/>
        <c:axId val="336043007"/>
      </c:scatterChart>
      <c:valAx>
        <c:axId val="336127615"/>
        <c:scaling>
          <c:orientation val="minMax"/>
          <c:max val="2030"/>
          <c:min val="1890"/>
        </c:scaling>
        <c:delete val="0"/>
        <c:axPos val="b"/>
        <c:title>
          <c:tx>
            <c:rich>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Year</a:t>
                </a:r>
              </a:p>
            </c:rich>
          </c:tx>
          <c:layout>
            <c:manualLayout>
              <c:xMode val="edge"/>
              <c:yMode val="edge"/>
              <c:x val="0.50065217851447708"/>
              <c:y val="0.9170907689521682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36043007"/>
        <c:crosses val="autoZero"/>
        <c:crossBetween val="midCat"/>
        <c:minorUnit val="5"/>
      </c:valAx>
      <c:valAx>
        <c:axId val="336043007"/>
        <c:scaling>
          <c:orientation val="minMax"/>
          <c:min val="12"/>
        </c:scaling>
        <c:delete val="0"/>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chemeClr val="bg2"/>
                    </a:solidFill>
                    <a:latin typeface="+mn-lt"/>
                    <a:ea typeface="+mn-ea"/>
                    <a:cs typeface="+mn-cs"/>
                  </a:defRPr>
                </a:pPr>
                <a:r>
                  <a:rPr lang="en-US" sz="1600" b="1">
                    <a:solidFill>
                      <a:schemeClr val="bg2"/>
                    </a:solidFill>
                  </a:rPr>
                  <a:t>Mean July Temperature</a:t>
                </a:r>
                <a:r>
                  <a:rPr lang="en-US" sz="1600" b="1" i="0" u="none" strike="noStrike" kern="1200" spc="0" baseline="0">
                    <a:solidFill>
                      <a:schemeClr val="bg2"/>
                    </a:solidFill>
                  </a:rPr>
                  <a:t> (°C)</a:t>
                </a:r>
              </a:p>
            </c:rich>
          </c:tx>
          <c:layout>
            <c:manualLayout>
              <c:xMode val="edge"/>
              <c:yMode val="edge"/>
              <c:x val="1.3964454598708398E-2"/>
              <c:y val="0.17701235648350733"/>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36127615"/>
        <c:crosses val="autoZero"/>
        <c:crossBetween val="midCat"/>
        <c:minorUnit val="0.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r>
              <a:rPr lang="en-US" sz="2000" b="1">
                <a:solidFill>
                  <a:schemeClr val="bg2"/>
                </a:solidFill>
              </a:rPr>
              <a:t>Maximum July Temperature at Glen</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endParaRPr lang="en-US"/>
        </a:p>
      </c:txPr>
    </c:title>
    <c:autoTitleDeleted val="0"/>
    <c:plotArea>
      <c:layout>
        <c:manualLayout>
          <c:layoutTarget val="inner"/>
          <c:xMode val="edge"/>
          <c:yMode val="edge"/>
          <c:x val="8.0878466739677676E-2"/>
          <c:y val="0.12224263698928085"/>
          <c:w val="0.88820190620285622"/>
          <c:h val="0.70242659330239532"/>
        </c:manualLayout>
      </c:layout>
      <c:scatterChart>
        <c:scatterStyle val="lineMarker"/>
        <c:varyColors val="0"/>
        <c:ser>
          <c:idx val="0"/>
          <c:order val="0"/>
          <c:tx>
            <c:strRef>
              <c:f>Plot7_JulyMaxTemp!$C$1</c:f>
              <c:strCache>
                <c:ptCount val="1"/>
                <c:pt idx="0">
                  <c:v>TMax (°C)</c:v>
                </c:pt>
              </c:strCache>
            </c:strRef>
          </c:tx>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Plot7_JulyMaxTemp!$B$2:$B$132</c:f>
              <c:numCache>
                <c:formatCode>General</c:formatCode>
                <c:ptCount val="131"/>
                <c:pt idx="0">
                  <c:v>1895</c:v>
                </c:pt>
                <c:pt idx="1">
                  <c:v>1896</c:v>
                </c:pt>
                <c:pt idx="2">
                  <c:v>1897</c:v>
                </c:pt>
                <c:pt idx="3">
                  <c:v>1898</c:v>
                </c:pt>
                <c:pt idx="4">
                  <c:v>1899</c:v>
                </c:pt>
                <c:pt idx="5">
                  <c:v>1900</c:v>
                </c:pt>
                <c:pt idx="6">
                  <c:v>1901</c:v>
                </c:pt>
                <c:pt idx="7">
                  <c:v>1902</c:v>
                </c:pt>
                <c:pt idx="8">
                  <c:v>1903</c:v>
                </c:pt>
                <c:pt idx="9">
                  <c:v>1904</c:v>
                </c:pt>
                <c:pt idx="10">
                  <c:v>1905</c:v>
                </c:pt>
                <c:pt idx="11">
                  <c:v>1906</c:v>
                </c:pt>
                <c:pt idx="12">
                  <c:v>1907</c:v>
                </c:pt>
                <c:pt idx="13">
                  <c:v>1908</c:v>
                </c:pt>
                <c:pt idx="14">
                  <c:v>1909</c:v>
                </c:pt>
                <c:pt idx="15">
                  <c:v>1910</c:v>
                </c:pt>
                <c:pt idx="16">
                  <c:v>1911</c:v>
                </c:pt>
                <c:pt idx="17">
                  <c:v>1912</c:v>
                </c:pt>
                <c:pt idx="18">
                  <c:v>1913</c:v>
                </c:pt>
                <c:pt idx="19">
                  <c:v>1914</c:v>
                </c:pt>
                <c:pt idx="20">
                  <c:v>1915</c:v>
                </c:pt>
                <c:pt idx="21">
                  <c:v>1916</c:v>
                </c:pt>
                <c:pt idx="22">
                  <c:v>1917</c:v>
                </c:pt>
                <c:pt idx="23">
                  <c:v>1918</c:v>
                </c:pt>
                <c:pt idx="24">
                  <c:v>1919</c:v>
                </c:pt>
                <c:pt idx="25">
                  <c:v>1920</c:v>
                </c:pt>
                <c:pt idx="26">
                  <c:v>1921</c:v>
                </c:pt>
                <c:pt idx="27">
                  <c:v>1922</c:v>
                </c:pt>
                <c:pt idx="28">
                  <c:v>1923</c:v>
                </c:pt>
                <c:pt idx="29">
                  <c:v>1924</c:v>
                </c:pt>
                <c:pt idx="30">
                  <c:v>1925</c:v>
                </c:pt>
                <c:pt idx="31">
                  <c:v>1926</c:v>
                </c:pt>
                <c:pt idx="32">
                  <c:v>1927</c:v>
                </c:pt>
                <c:pt idx="33">
                  <c:v>1928</c:v>
                </c:pt>
                <c:pt idx="34">
                  <c:v>1929</c:v>
                </c:pt>
                <c:pt idx="35">
                  <c:v>1930</c:v>
                </c:pt>
                <c:pt idx="36">
                  <c:v>1931</c:v>
                </c:pt>
                <c:pt idx="37">
                  <c:v>1932</c:v>
                </c:pt>
                <c:pt idx="38">
                  <c:v>1933</c:v>
                </c:pt>
                <c:pt idx="39">
                  <c:v>1934</c:v>
                </c:pt>
                <c:pt idx="40">
                  <c:v>1935</c:v>
                </c:pt>
                <c:pt idx="41">
                  <c:v>1936</c:v>
                </c:pt>
                <c:pt idx="42">
                  <c:v>1937</c:v>
                </c:pt>
                <c:pt idx="43">
                  <c:v>1938</c:v>
                </c:pt>
                <c:pt idx="44">
                  <c:v>1939</c:v>
                </c:pt>
                <c:pt idx="45">
                  <c:v>1940</c:v>
                </c:pt>
                <c:pt idx="46">
                  <c:v>1941</c:v>
                </c:pt>
                <c:pt idx="47">
                  <c:v>1942</c:v>
                </c:pt>
                <c:pt idx="48">
                  <c:v>1943</c:v>
                </c:pt>
                <c:pt idx="49">
                  <c:v>1944</c:v>
                </c:pt>
                <c:pt idx="50">
                  <c:v>1945</c:v>
                </c:pt>
                <c:pt idx="51">
                  <c:v>1946</c:v>
                </c:pt>
                <c:pt idx="52">
                  <c:v>1947</c:v>
                </c:pt>
                <c:pt idx="53">
                  <c:v>1948</c:v>
                </c:pt>
                <c:pt idx="54">
                  <c:v>1949</c:v>
                </c:pt>
                <c:pt idx="55">
                  <c:v>1950</c:v>
                </c:pt>
                <c:pt idx="56">
                  <c:v>1951</c:v>
                </c:pt>
                <c:pt idx="57">
                  <c:v>1952</c:v>
                </c:pt>
                <c:pt idx="58">
                  <c:v>1953</c:v>
                </c:pt>
                <c:pt idx="59">
                  <c:v>1954</c:v>
                </c:pt>
                <c:pt idx="60">
                  <c:v>1955</c:v>
                </c:pt>
                <c:pt idx="61">
                  <c:v>1956</c:v>
                </c:pt>
                <c:pt idx="62">
                  <c:v>1957</c:v>
                </c:pt>
                <c:pt idx="63">
                  <c:v>1958</c:v>
                </c:pt>
                <c:pt idx="64">
                  <c:v>1959</c:v>
                </c:pt>
                <c:pt idx="65">
                  <c:v>1960</c:v>
                </c:pt>
                <c:pt idx="66">
                  <c:v>1961</c:v>
                </c:pt>
                <c:pt idx="67">
                  <c:v>1962</c:v>
                </c:pt>
                <c:pt idx="68">
                  <c:v>1963</c:v>
                </c:pt>
                <c:pt idx="69">
                  <c:v>1964</c:v>
                </c:pt>
                <c:pt idx="70">
                  <c:v>1965</c:v>
                </c:pt>
                <c:pt idx="71">
                  <c:v>1966</c:v>
                </c:pt>
                <c:pt idx="72">
                  <c:v>1967</c:v>
                </c:pt>
                <c:pt idx="73">
                  <c:v>1968</c:v>
                </c:pt>
                <c:pt idx="74">
                  <c:v>1969</c:v>
                </c:pt>
                <c:pt idx="75">
                  <c:v>1970</c:v>
                </c:pt>
                <c:pt idx="76">
                  <c:v>1971</c:v>
                </c:pt>
                <c:pt idx="77">
                  <c:v>1972</c:v>
                </c:pt>
                <c:pt idx="78">
                  <c:v>1973</c:v>
                </c:pt>
                <c:pt idx="79">
                  <c:v>1974</c:v>
                </c:pt>
                <c:pt idx="80">
                  <c:v>1975</c:v>
                </c:pt>
                <c:pt idx="81">
                  <c:v>1976</c:v>
                </c:pt>
                <c:pt idx="82">
                  <c:v>1977</c:v>
                </c:pt>
                <c:pt idx="83">
                  <c:v>1978</c:v>
                </c:pt>
                <c:pt idx="84">
                  <c:v>1979</c:v>
                </c:pt>
                <c:pt idx="85">
                  <c:v>1980</c:v>
                </c:pt>
                <c:pt idx="86">
                  <c:v>1981</c:v>
                </c:pt>
                <c:pt idx="87">
                  <c:v>1982</c:v>
                </c:pt>
                <c:pt idx="88">
                  <c:v>1983</c:v>
                </c:pt>
                <c:pt idx="89">
                  <c:v>1984</c:v>
                </c:pt>
                <c:pt idx="90">
                  <c:v>1985</c:v>
                </c:pt>
                <c:pt idx="91">
                  <c:v>1986</c:v>
                </c:pt>
                <c:pt idx="92">
                  <c:v>1987</c:v>
                </c:pt>
                <c:pt idx="93">
                  <c:v>1988</c:v>
                </c:pt>
                <c:pt idx="94">
                  <c:v>1989</c:v>
                </c:pt>
                <c:pt idx="95">
                  <c:v>1990</c:v>
                </c:pt>
                <c:pt idx="96">
                  <c:v>1991</c:v>
                </c:pt>
                <c:pt idx="97">
                  <c:v>1992</c:v>
                </c:pt>
                <c:pt idx="98">
                  <c:v>1993</c:v>
                </c:pt>
                <c:pt idx="99">
                  <c:v>1994</c:v>
                </c:pt>
                <c:pt idx="100">
                  <c:v>1995</c:v>
                </c:pt>
                <c:pt idx="101">
                  <c:v>1996</c:v>
                </c:pt>
                <c:pt idx="102">
                  <c:v>1997</c:v>
                </c:pt>
                <c:pt idx="103">
                  <c:v>1998</c:v>
                </c:pt>
                <c:pt idx="104">
                  <c:v>1999</c:v>
                </c:pt>
                <c:pt idx="105">
                  <c:v>2000</c:v>
                </c:pt>
                <c:pt idx="106">
                  <c:v>2001</c:v>
                </c:pt>
                <c:pt idx="107">
                  <c:v>2002</c:v>
                </c:pt>
                <c:pt idx="108">
                  <c:v>2003</c:v>
                </c:pt>
                <c:pt idx="109">
                  <c:v>2004</c:v>
                </c:pt>
                <c:pt idx="110">
                  <c:v>2005</c:v>
                </c:pt>
                <c:pt idx="111">
                  <c:v>2006</c:v>
                </c:pt>
                <c:pt idx="112">
                  <c:v>2007</c:v>
                </c:pt>
                <c:pt idx="113">
                  <c:v>2008</c:v>
                </c:pt>
                <c:pt idx="114">
                  <c:v>2009</c:v>
                </c:pt>
                <c:pt idx="115">
                  <c:v>2010</c:v>
                </c:pt>
                <c:pt idx="116">
                  <c:v>2011</c:v>
                </c:pt>
                <c:pt idx="117">
                  <c:v>2012</c:v>
                </c:pt>
                <c:pt idx="118">
                  <c:v>2013</c:v>
                </c:pt>
                <c:pt idx="119">
                  <c:v>2014</c:v>
                </c:pt>
                <c:pt idx="120">
                  <c:v>2015</c:v>
                </c:pt>
                <c:pt idx="121">
                  <c:v>2016</c:v>
                </c:pt>
                <c:pt idx="122">
                  <c:v>2017</c:v>
                </c:pt>
                <c:pt idx="123">
                  <c:v>2018</c:v>
                </c:pt>
                <c:pt idx="124">
                  <c:v>2019</c:v>
                </c:pt>
                <c:pt idx="125">
                  <c:v>2020</c:v>
                </c:pt>
                <c:pt idx="126">
                  <c:v>2021</c:v>
                </c:pt>
                <c:pt idx="127">
                  <c:v>2022</c:v>
                </c:pt>
                <c:pt idx="128">
                  <c:v>2023</c:v>
                </c:pt>
                <c:pt idx="129">
                  <c:v>2024</c:v>
                </c:pt>
                <c:pt idx="130">
                  <c:v>2025</c:v>
                </c:pt>
              </c:numCache>
            </c:numRef>
          </c:xVal>
          <c:yVal>
            <c:numRef>
              <c:f>Plot7_JulyMaxTemp!$C$2:$C$132</c:f>
              <c:numCache>
                <c:formatCode>General</c:formatCode>
                <c:ptCount val="131"/>
                <c:pt idx="0">
                  <c:v>26.1</c:v>
                </c:pt>
                <c:pt idx="1">
                  <c:v>27.7</c:v>
                </c:pt>
                <c:pt idx="2">
                  <c:v>25.3</c:v>
                </c:pt>
                <c:pt idx="3">
                  <c:v>26.6</c:v>
                </c:pt>
                <c:pt idx="4">
                  <c:v>27.8</c:v>
                </c:pt>
                <c:pt idx="5">
                  <c:v>27.3</c:v>
                </c:pt>
                <c:pt idx="6">
                  <c:v>30.3</c:v>
                </c:pt>
                <c:pt idx="7">
                  <c:v>24.9</c:v>
                </c:pt>
                <c:pt idx="8">
                  <c:v>24.2</c:v>
                </c:pt>
                <c:pt idx="9">
                  <c:v>27.1</c:v>
                </c:pt>
                <c:pt idx="10">
                  <c:v>27.3</c:v>
                </c:pt>
                <c:pt idx="11">
                  <c:v>28.7</c:v>
                </c:pt>
                <c:pt idx="12">
                  <c:v>25.3</c:v>
                </c:pt>
                <c:pt idx="13">
                  <c:v>28.7</c:v>
                </c:pt>
                <c:pt idx="14">
                  <c:v>26.5</c:v>
                </c:pt>
                <c:pt idx="15">
                  <c:v>29.1</c:v>
                </c:pt>
                <c:pt idx="16">
                  <c:v>26.6</c:v>
                </c:pt>
                <c:pt idx="17">
                  <c:v>24.7</c:v>
                </c:pt>
                <c:pt idx="18">
                  <c:v>24.8</c:v>
                </c:pt>
                <c:pt idx="19">
                  <c:v>28.5</c:v>
                </c:pt>
                <c:pt idx="20">
                  <c:v>23.1</c:v>
                </c:pt>
                <c:pt idx="21">
                  <c:v>27.4</c:v>
                </c:pt>
                <c:pt idx="22">
                  <c:v>30.4</c:v>
                </c:pt>
                <c:pt idx="23">
                  <c:v>26.7</c:v>
                </c:pt>
                <c:pt idx="24">
                  <c:v>31</c:v>
                </c:pt>
                <c:pt idx="25">
                  <c:v>28.3</c:v>
                </c:pt>
                <c:pt idx="26">
                  <c:v>28.4</c:v>
                </c:pt>
                <c:pt idx="27">
                  <c:v>26.5</c:v>
                </c:pt>
                <c:pt idx="28">
                  <c:v>28.9</c:v>
                </c:pt>
                <c:pt idx="29">
                  <c:v>27.4</c:v>
                </c:pt>
                <c:pt idx="30">
                  <c:v>28.4</c:v>
                </c:pt>
                <c:pt idx="31">
                  <c:v>28.6</c:v>
                </c:pt>
                <c:pt idx="32">
                  <c:v>27.8</c:v>
                </c:pt>
                <c:pt idx="33">
                  <c:v>27.3</c:v>
                </c:pt>
                <c:pt idx="34">
                  <c:v>29.2</c:v>
                </c:pt>
                <c:pt idx="35">
                  <c:v>29.1</c:v>
                </c:pt>
                <c:pt idx="36">
                  <c:v>29.8</c:v>
                </c:pt>
                <c:pt idx="37">
                  <c:v>28.4</c:v>
                </c:pt>
                <c:pt idx="38">
                  <c:v>31</c:v>
                </c:pt>
                <c:pt idx="39">
                  <c:v>29.9</c:v>
                </c:pt>
                <c:pt idx="40">
                  <c:v>29</c:v>
                </c:pt>
                <c:pt idx="41">
                  <c:v>32.200000000000003</c:v>
                </c:pt>
                <c:pt idx="42">
                  <c:v>30.1</c:v>
                </c:pt>
                <c:pt idx="43">
                  <c:v>26.5</c:v>
                </c:pt>
                <c:pt idx="44">
                  <c:v>29.5</c:v>
                </c:pt>
                <c:pt idx="45">
                  <c:v>30.4</c:v>
                </c:pt>
                <c:pt idx="46">
                  <c:v>28.2</c:v>
                </c:pt>
                <c:pt idx="47">
                  <c:v>29.1</c:v>
                </c:pt>
                <c:pt idx="48">
                  <c:v>28.6</c:v>
                </c:pt>
                <c:pt idx="49">
                  <c:v>26.4</c:v>
                </c:pt>
                <c:pt idx="50">
                  <c:v>29.6</c:v>
                </c:pt>
                <c:pt idx="51">
                  <c:v>29</c:v>
                </c:pt>
                <c:pt idx="52">
                  <c:v>30</c:v>
                </c:pt>
                <c:pt idx="53">
                  <c:v>25.8</c:v>
                </c:pt>
                <c:pt idx="54">
                  <c:v>28.5</c:v>
                </c:pt>
                <c:pt idx="55">
                  <c:v>26.1</c:v>
                </c:pt>
                <c:pt idx="56">
                  <c:v>29</c:v>
                </c:pt>
                <c:pt idx="57">
                  <c:v>27.4</c:v>
                </c:pt>
                <c:pt idx="58">
                  <c:v>31</c:v>
                </c:pt>
                <c:pt idx="59">
                  <c:v>30.5</c:v>
                </c:pt>
                <c:pt idx="60">
                  <c:v>26.5</c:v>
                </c:pt>
                <c:pt idx="61">
                  <c:v>28.1</c:v>
                </c:pt>
                <c:pt idx="62">
                  <c:v>28.9</c:v>
                </c:pt>
                <c:pt idx="63">
                  <c:v>25.7</c:v>
                </c:pt>
                <c:pt idx="64">
                  <c:v>28.8</c:v>
                </c:pt>
                <c:pt idx="65">
                  <c:v>31.1</c:v>
                </c:pt>
                <c:pt idx="66">
                  <c:v>30.1</c:v>
                </c:pt>
                <c:pt idx="67">
                  <c:v>25.9</c:v>
                </c:pt>
                <c:pt idx="68">
                  <c:v>28</c:v>
                </c:pt>
                <c:pt idx="69">
                  <c:v>29.8</c:v>
                </c:pt>
                <c:pt idx="70">
                  <c:v>26.8</c:v>
                </c:pt>
                <c:pt idx="71">
                  <c:v>30.9</c:v>
                </c:pt>
                <c:pt idx="72">
                  <c:v>28.2</c:v>
                </c:pt>
                <c:pt idx="73">
                  <c:v>29.2</c:v>
                </c:pt>
                <c:pt idx="74">
                  <c:v>28.4</c:v>
                </c:pt>
                <c:pt idx="75">
                  <c:v>28.7</c:v>
                </c:pt>
                <c:pt idx="76">
                  <c:v>27.6</c:v>
                </c:pt>
                <c:pt idx="77">
                  <c:v>25.7</c:v>
                </c:pt>
                <c:pt idx="78">
                  <c:v>28.7</c:v>
                </c:pt>
                <c:pt idx="79">
                  <c:v>29.6</c:v>
                </c:pt>
                <c:pt idx="80">
                  <c:v>28.4</c:v>
                </c:pt>
                <c:pt idx="81">
                  <c:v>29</c:v>
                </c:pt>
                <c:pt idx="82">
                  <c:v>27.1</c:v>
                </c:pt>
                <c:pt idx="83">
                  <c:v>26.6</c:v>
                </c:pt>
                <c:pt idx="84">
                  <c:v>29.3</c:v>
                </c:pt>
                <c:pt idx="85">
                  <c:v>27.6</c:v>
                </c:pt>
                <c:pt idx="86">
                  <c:v>28.5</c:v>
                </c:pt>
                <c:pt idx="87">
                  <c:v>26.5</c:v>
                </c:pt>
                <c:pt idx="88">
                  <c:v>25.7</c:v>
                </c:pt>
                <c:pt idx="89">
                  <c:v>28.4</c:v>
                </c:pt>
                <c:pt idx="90">
                  <c:v>31</c:v>
                </c:pt>
                <c:pt idx="91">
                  <c:v>26.1</c:v>
                </c:pt>
                <c:pt idx="92">
                  <c:v>24.9</c:v>
                </c:pt>
                <c:pt idx="93">
                  <c:v>30.6</c:v>
                </c:pt>
                <c:pt idx="94">
                  <c:v>29.4</c:v>
                </c:pt>
                <c:pt idx="95">
                  <c:v>28.5</c:v>
                </c:pt>
                <c:pt idx="96">
                  <c:v>29.5</c:v>
                </c:pt>
                <c:pt idx="97">
                  <c:v>24.2</c:v>
                </c:pt>
                <c:pt idx="98">
                  <c:v>21.1</c:v>
                </c:pt>
                <c:pt idx="99">
                  <c:v>28.1</c:v>
                </c:pt>
                <c:pt idx="100">
                  <c:v>26.1</c:v>
                </c:pt>
                <c:pt idx="101">
                  <c:v>29.9</c:v>
                </c:pt>
                <c:pt idx="102">
                  <c:v>26.3</c:v>
                </c:pt>
                <c:pt idx="103">
                  <c:v>29.8</c:v>
                </c:pt>
                <c:pt idx="104">
                  <c:v>28.8</c:v>
                </c:pt>
                <c:pt idx="105">
                  <c:v>30.2</c:v>
                </c:pt>
                <c:pt idx="106">
                  <c:v>28.6</c:v>
                </c:pt>
                <c:pt idx="107">
                  <c:v>30.8</c:v>
                </c:pt>
                <c:pt idx="108">
                  <c:v>32.299999999999997</c:v>
                </c:pt>
                <c:pt idx="109">
                  <c:v>28.7</c:v>
                </c:pt>
                <c:pt idx="110">
                  <c:v>30.7</c:v>
                </c:pt>
                <c:pt idx="111">
                  <c:v>32</c:v>
                </c:pt>
                <c:pt idx="112">
                  <c:v>33.200000000000003</c:v>
                </c:pt>
                <c:pt idx="113">
                  <c:v>30.3</c:v>
                </c:pt>
                <c:pt idx="114">
                  <c:v>28</c:v>
                </c:pt>
                <c:pt idx="115">
                  <c:v>27.6</c:v>
                </c:pt>
                <c:pt idx="116">
                  <c:v>29.6</c:v>
                </c:pt>
                <c:pt idx="117">
                  <c:v>30.9</c:v>
                </c:pt>
                <c:pt idx="118">
                  <c:v>31.1</c:v>
                </c:pt>
                <c:pt idx="119">
                  <c:v>29.8</c:v>
                </c:pt>
                <c:pt idx="120">
                  <c:v>27.5</c:v>
                </c:pt>
                <c:pt idx="121">
                  <c:v>28.6</c:v>
                </c:pt>
                <c:pt idx="122">
                  <c:v>31.7</c:v>
                </c:pt>
                <c:pt idx="123">
                  <c:v>29.9</c:v>
                </c:pt>
                <c:pt idx="124">
                  <c:v>27.7</c:v>
                </c:pt>
                <c:pt idx="125">
                  <c:v>27.8</c:v>
                </c:pt>
                <c:pt idx="126">
                  <c:v>31.7</c:v>
                </c:pt>
                <c:pt idx="127">
                  <c:v>29.6</c:v>
                </c:pt>
                <c:pt idx="128">
                  <c:v>29.1</c:v>
                </c:pt>
                <c:pt idx="129">
                  <c:v>30.2</c:v>
                </c:pt>
                <c:pt idx="130">
                  <c:v>28.9</c:v>
                </c:pt>
              </c:numCache>
            </c:numRef>
          </c:yVal>
          <c:smooth val="0"/>
          <c:extLst>
            <c:ext xmlns:c16="http://schemas.microsoft.com/office/drawing/2014/chart" uri="{C3380CC4-5D6E-409C-BE32-E72D297353CC}">
              <c16:uniqueId val="{00000000-0C03-0B41-884F-4105F77F9A5E}"/>
            </c:ext>
          </c:extLst>
        </c:ser>
        <c:dLbls>
          <c:showLegendKey val="0"/>
          <c:showVal val="0"/>
          <c:showCatName val="0"/>
          <c:showSerName val="0"/>
          <c:showPercent val="0"/>
          <c:showBubbleSize val="0"/>
        </c:dLbls>
        <c:axId val="336118207"/>
        <c:axId val="336122239"/>
      </c:scatterChart>
      <c:valAx>
        <c:axId val="336118207"/>
        <c:scaling>
          <c:orientation val="minMax"/>
          <c:max val="2030"/>
          <c:min val="1890"/>
        </c:scaling>
        <c:delete val="0"/>
        <c:axPos val="b"/>
        <c:title>
          <c:tx>
            <c:rich>
              <a:bodyPr rot="0" spcFirstLastPara="1" vertOverflow="ellipsis" vert="horz" wrap="square" anchor="ctr" anchorCtr="1"/>
              <a:lstStyle/>
              <a:p>
                <a:pPr>
                  <a:defRPr sz="1800" b="1" i="0" u="none" strike="noStrike" kern="1200" baseline="0">
                    <a:solidFill>
                      <a:schemeClr val="bg2"/>
                    </a:solidFill>
                    <a:latin typeface="+mn-lt"/>
                    <a:ea typeface="+mn-ea"/>
                    <a:cs typeface="+mn-cs"/>
                  </a:defRPr>
                </a:pPr>
                <a:r>
                  <a:rPr lang="en-US" sz="1800" b="1">
                    <a:solidFill>
                      <a:schemeClr val="bg2"/>
                    </a:solidFill>
                  </a:rPr>
                  <a:t>Year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36122239"/>
        <c:crosses val="autoZero"/>
        <c:crossBetween val="midCat"/>
        <c:minorUnit val="5"/>
      </c:valAx>
      <c:valAx>
        <c:axId val="336122239"/>
        <c:scaling>
          <c:orientation val="minMax"/>
          <c:max val="36"/>
          <c:min val="20"/>
        </c:scaling>
        <c:delete val="0"/>
        <c:axPos val="l"/>
        <c:title>
          <c:tx>
            <c:rich>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i="0" u="none" strike="noStrike" kern="1200" spc="0" baseline="0">
                    <a:solidFill>
                      <a:schemeClr val="bg2"/>
                    </a:solidFill>
                  </a:rPr>
                  <a:t>Maximum July Temperature (°C)</a:t>
                </a:r>
              </a:p>
            </c:rich>
          </c:tx>
          <c:layout>
            <c:manualLayout>
              <c:xMode val="edge"/>
              <c:yMode val="edge"/>
              <c:x val="1.512815776240344E-2"/>
              <c:y val="0.1291466376749764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36118207"/>
        <c:crosses val="autoZero"/>
        <c:crossBetween val="midCat"/>
        <c:majorUnit val="4"/>
        <c:min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r>
              <a:rPr lang="en-US" sz="2000" b="1">
                <a:solidFill>
                  <a:schemeClr val="bg2"/>
                </a:solidFill>
              </a:rPr>
              <a:t>April 1 Snow</a:t>
            </a:r>
            <a:r>
              <a:rPr lang="en-US" sz="2000" b="1" baseline="0">
                <a:solidFill>
                  <a:schemeClr val="bg2"/>
                </a:solidFill>
              </a:rPr>
              <a:t> Water Equivalent at Dark Horse Lake</a:t>
            </a:r>
            <a:endParaRPr lang="en-US" sz="2000" b="1">
              <a:solidFill>
                <a:schemeClr val="bg2"/>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bg2"/>
              </a:solidFill>
              <a:round/>
            </a:ln>
            <a:effectLst/>
          </c:spPr>
          <c:marker>
            <c:symbol val="circle"/>
            <c:size val="5"/>
            <c:spPr>
              <a:solidFill>
                <a:schemeClr val="accent1"/>
              </a:solidFill>
              <a:ln w="9525">
                <a:solidFill>
                  <a:schemeClr val="accent1"/>
                </a:solidFill>
              </a:ln>
              <a:effectLst/>
            </c:spPr>
          </c:marker>
          <c:xVal>
            <c:numRef>
              <c:f>'Plot 8_SWE'!$A$3:$A$48</c:f>
              <c:numCache>
                <c:formatCode>General</c:formatCode>
                <c:ptCount val="46"/>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numCache>
            </c:numRef>
          </c:xVal>
          <c:yVal>
            <c:numRef>
              <c:f>'Plot 8_SWE'!$B$3:$B$48</c:f>
              <c:numCache>
                <c:formatCode>General</c:formatCode>
                <c:ptCount val="46"/>
                <c:pt idx="0">
                  <c:v>24.6</c:v>
                </c:pt>
                <c:pt idx="1">
                  <c:v>41.1</c:v>
                </c:pt>
                <c:pt idx="2">
                  <c:v>26.2</c:v>
                </c:pt>
                <c:pt idx="3">
                  <c:v>33.5</c:v>
                </c:pt>
                <c:pt idx="4">
                  <c:v>25.3</c:v>
                </c:pt>
                <c:pt idx="5">
                  <c:v>36.200000000000003</c:v>
                </c:pt>
                <c:pt idx="6">
                  <c:v>23.5</c:v>
                </c:pt>
                <c:pt idx="7">
                  <c:v>26.2</c:v>
                </c:pt>
                <c:pt idx="8">
                  <c:v>33</c:v>
                </c:pt>
                <c:pt idx="9">
                  <c:v>23.2</c:v>
                </c:pt>
                <c:pt idx="10">
                  <c:v>24.9</c:v>
                </c:pt>
                <c:pt idx="11">
                  <c:v>27.4</c:v>
                </c:pt>
                <c:pt idx="12">
                  <c:v>22.4</c:v>
                </c:pt>
                <c:pt idx="13">
                  <c:v>22.3</c:v>
                </c:pt>
                <c:pt idx="14">
                  <c:v>33.200000000000003</c:v>
                </c:pt>
                <c:pt idx="15">
                  <c:v>37</c:v>
                </c:pt>
                <c:pt idx="16">
                  <c:v>43.6</c:v>
                </c:pt>
                <c:pt idx="17">
                  <c:v>24.2</c:v>
                </c:pt>
                <c:pt idx="18">
                  <c:v>32.1</c:v>
                </c:pt>
                <c:pt idx="19">
                  <c:v>29</c:v>
                </c:pt>
                <c:pt idx="20">
                  <c:v>17.899999999999999</c:v>
                </c:pt>
                <c:pt idx="21">
                  <c:v>24.3</c:v>
                </c:pt>
                <c:pt idx="22">
                  <c:v>32.5</c:v>
                </c:pt>
                <c:pt idx="23">
                  <c:v>23.7</c:v>
                </c:pt>
                <c:pt idx="24">
                  <c:v>19.7</c:v>
                </c:pt>
                <c:pt idx="25">
                  <c:v>30.6</c:v>
                </c:pt>
                <c:pt idx="26">
                  <c:v>25.3</c:v>
                </c:pt>
                <c:pt idx="27">
                  <c:v>35</c:v>
                </c:pt>
                <c:pt idx="28">
                  <c:v>34</c:v>
                </c:pt>
                <c:pt idx="29">
                  <c:v>21.9</c:v>
                </c:pt>
                <c:pt idx="30">
                  <c:v>34.9</c:v>
                </c:pt>
                <c:pt idx="31">
                  <c:v>27.7</c:v>
                </c:pt>
                <c:pt idx="32">
                  <c:v>26.5</c:v>
                </c:pt>
                <c:pt idx="33">
                  <c:v>37.200000000000003</c:v>
                </c:pt>
                <c:pt idx="34">
                  <c:v>29.2</c:v>
                </c:pt>
                <c:pt idx="35">
                  <c:v>31.3</c:v>
                </c:pt>
                <c:pt idx="36">
                  <c:v>30.5</c:v>
                </c:pt>
                <c:pt idx="37">
                  <c:v>34.200000000000003</c:v>
                </c:pt>
                <c:pt idx="38">
                  <c:v>24.7</c:v>
                </c:pt>
                <c:pt idx="39">
                  <c:v>30.8</c:v>
                </c:pt>
                <c:pt idx="40">
                  <c:v>27.2</c:v>
                </c:pt>
                <c:pt idx="41">
                  <c:v>25.1</c:v>
                </c:pt>
                <c:pt idx="42">
                  <c:v>28.1</c:v>
                </c:pt>
                <c:pt idx="43">
                  <c:v>21.9</c:v>
                </c:pt>
                <c:pt idx="44">
                  <c:v>27.1</c:v>
                </c:pt>
                <c:pt idx="45">
                  <c:v>28.4</c:v>
                </c:pt>
              </c:numCache>
            </c:numRef>
          </c:yVal>
          <c:smooth val="0"/>
          <c:extLst>
            <c:ext xmlns:c16="http://schemas.microsoft.com/office/drawing/2014/chart" uri="{C3380CC4-5D6E-409C-BE32-E72D297353CC}">
              <c16:uniqueId val="{00000000-1214-1F40-BB43-9D1B21F2CF29}"/>
            </c:ext>
          </c:extLst>
        </c:ser>
        <c:dLbls>
          <c:showLegendKey val="0"/>
          <c:showVal val="0"/>
          <c:showCatName val="0"/>
          <c:showSerName val="0"/>
          <c:showPercent val="0"/>
          <c:showBubbleSize val="0"/>
        </c:dLbls>
        <c:axId val="345683967"/>
        <c:axId val="345679487"/>
      </c:scatterChart>
      <c:valAx>
        <c:axId val="345683967"/>
        <c:scaling>
          <c:orientation val="minMax"/>
          <c:min val="1980"/>
        </c:scaling>
        <c:delete val="0"/>
        <c:axPos val="b"/>
        <c:title>
          <c:tx>
            <c:rich>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Water</a:t>
                </a:r>
                <a:r>
                  <a:rPr lang="en-US" sz="1600" b="1" baseline="0">
                    <a:solidFill>
                      <a:schemeClr val="bg2"/>
                    </a:solidFill>
                  </a:rPr>
                  <a:t> Year</a:t>
                </a:r>
                <a:endParaRPr lang="en-US" sz="1600" b="1">
                  <a:solidFill>
                    <a:schemeClr val="bg2"/>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5679487"/>
        <c:crosses val="autoZero"/>
        <c:crossBetween val="midCat"/>
        <c:majorUnit val="10"/>
      </c:valAx>
      <c:valAx>
        <c:axId val="345679487"/>
        <c:scaling>
          <c:orientation val="minMax"/>
          <c:max val="45"/>
          <c:min val="15"/>
        </c:scaling>
        <c:delete val="0"/>
        <c:axPos val="l"/>
        <c:title>
          <c:tx>
            <c:rich>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r>
                  <a:rPr lang="en-US" sz="1600" b="1">
                    <a:solidFill>
                      <a:schemeClr val="bg2"/>
                    </a:solidFill>
                  </a:rPr>
                  <a:t>April 1 SWE (inches)</a:t>
                </a:r>
              </a:p>
            </c:rich>
          </c:tx>
          <c:layout>
            <c:manualLayout>
              <c:xMode val="edge"/>
              <c:yMode val="edge"/>
              <c:x val="6.9822266595708183E-3"/>
              <c:y val="0.249499959936646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bg2"/>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5683967"/>
        <c:crosses val="autoZero"/>
        <c:crossBetween val="midCat"/>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0.59421</cdr:x>
      <cdr:y>0.32506</cdr:y>
    </cdr:from>
    <cdr:to>
      <cdr:x>0.73207</cdr:x>
      <cdr:y>0.5</cdr:y>
    </cdr:to>
    <cdr:sp macro="" textlink="">
      <cdr:nvSpPr>
        <cdr:cNvPr id="2" name="TextBox 1">
          <a:extLst xmlns:a="http://schemas.openxmlformats.org/drawingml/2006/main">
            <a:ext uri="{FF2B5EF4-FFF2-40B4-BE49-F238E27FC236}">
              <a16:creationId xmlns:a16="http://schemas.microsoft.com/office/drawing/2014/main" id="{5F0BFC1C-5BC5-8DA1-9468-10A796EF7B88}"/>
            </a:ext>
          </a:extLst>
        </cdr:cNvPr>
        <cdr:cNvSpPr txBox="1"/>
      </cdr:nvSpPr>
      <cdr:spPr>
        <a:xfrm xmlns:a="http://schemas.openxmlformats.org/drawingml/2006/main">
          <a:off x="6484857" y="1513177"/>
          <a:ext cx="1504563" cy="8143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2012: Hottest water temperature on record</a:t>
          </a:r>
        </a:p>
      </cdr:txBody>
    </cdr:sp>
  </cdr:relSizeAnchor>
</c:userShapes>
</file>

<file path=ppt/drawings/drawing2.xml><?xml version="1.0" encoding="utf-8"?>
<c:userShapes xmlns:c="http://schemas.openxmlformats.org/drawingml/2006/chart">
  <cdr:relSizeAnchor xmlns:cdr="http://schemas.openxmlformats.org/drawingml/2006/chartDrawing">
    <cdr:from>
      <cdr:x>0.60936</cdr:x>
      <cdr:y>0.47608</cdr:y>
    </cdr:from>
    <cdr:to>
      <cdr:x>0.84276</cdr:x>
      <cdr:y>0.47608</cdr:y>
    </cdr:to>
    <cdr:cxnSp macro="">
      <cdr:nvCxnSpPr>
        <cdr:cNvPr id="3" name="Straight Connector 2">
          <a:extLst xmlns:a="http://schemas.openxmlformats.org/drawingml/2006/main">
            <a:ext uri="{FF2B5EF4-FFF2-40B4-BE49-F238E27FC236}">
              <a16:creationId xmlns:a16="http://schemas.microsoft.com/office/drawing/2014/main" id="{8AB39063-5E52-E20A-7A89-1D6FA50640FF}"/>
            </a:ext>
          </a:extLst>
        </cdr:cNvPr>
        <cdr:cNvCxnSpPr/>
      </cdr:nvCxnSpPr>
      <cdr:spPr>
        <a:xfrm xmlns:a="http://schemas.openxmlformats.org/drawingml/2006/main">
          <a:off x="6650182" y="2216196"/>
          <a:ext cx="2547257" cy="0"/>
        </a:xfrm>
        <a:prstGeom xmlns:a="http://schemas.openxmlformats.org/drawingml/2006/main" prst="line">
          <a:avLst/>
        </a:prstGeom>
        <a:ln xmlns:a="http://schemas.openxmlformats.org/drawingml/2006/main" w="31750">
          <a:solidFill>
            <a:srgbClr val="00B0F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0.80341</cdr:x>
      <cdr:y>0.1251</cdr:y>
    </cdr:from>
    <cdr:to>
      <cdr:x>0.98639</cdr:x>
      <cdr:y>0.272</cdr:y>
    </cdr:to>
    <cdr:sp macro="" textlink="">
      <cdr:nvSpPr>
        <cdr:cNvPr id="3" name="TextBox 2">
          <a:extLst xmlns:a="http://schemas.openxmlformats.org/drawingml/2006/main">
            <a:ext uri="{FF2B5EF4-FFF2-40B4-BE49-F238E27FC236}">
              <a16:creationId xmlns:a16="http://schemas.microsoft.com/office/drawing/2014/main" id="{7112713A-9DB8-C28C-5475-9F717060C022}"/>
            </a:ext>
          </a:extLst>
        </cdr:cNvPr>
        <cdr:cNvSpPr txBox="1"/>
      </cdr:nvSpPr>
      <cdr:spPr>
        <a:xfrm xmlns:a="http://schemas.openxmlformats.org/drawingml/2006/main">
          <a:off x="8674926" y="582345"/>
          <a:ext cx="1975757" cy="6838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0.79662</cdr:x>
      <cdr:y>0.06196</cdr:y>
    </cdr:from>
    <cdr:to>
      <cdr:x>1</cdr:x>
      <cdr:y>0.18824</cdr:y>
    </cdr:to>
    <cdr:sp macro="" textlink="">
      <cdr:nvSpPr>
        <cdr:cNvPr id="4" name="TextBox 3">
          <a:extLst xmlns:a="http://schemas.openxmlformats.org/drawingml/2006/main">
            <a:ext uri="{FF2B5EF4-FFF2-40B4-BE49-F238E27FC236}">
              <a16:creationId xmlns:a16="http://schemas.microsoft.com/office/drawing/2014/main" id="{139C3E55-0C09-513B-6F9D-9CE9969B846C}"/>
            </a:ext>
          </a:extLst>
        </cdr:cNvPr>
        <cdr:cNvSpPr txBox="1"/>
      </cdr:nvSpPr>
      <cdr:spPr>
        <a:xfrm xmlns:a="http://schemas.openxmlformats.org/drawingml/2006/main">
          <a:off x="8601584" y="288430"/>
          <a:ext cx="2196055" cy="5878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Mean: 389.2 ± 221.9 cfs (1981-2010)</a:t>
          </a:r>
        </a:p>
      </cdr:txBody>
    </cdr:sp>
  </cdr:relSizeAnchor>
  <cdr:relSizeAnchor xmlns:cdr="http://schemas.openxmlformats.org/drawingml/2006/chartDrawing">
    <cdr:from>
      <cdr:x>0.65791</cdr:x>
      <cdr:y>0.4124</cdr:y>
    </cdr:from>
    <cdr:to>
      <cdr:x>0.65791</cdr:x>
      <cdr:y>0.73359</cdr:y>
    </cdr:to>
    <cdr:cxnSp macro="">
      <cdr:nvCxnSpPr>
        <cdr:cNvPr id="12" name="Straight Arrow Connector 11">
          <a:extLst xmlns:a="http://schemas.openxmlformats.org/drawingml/2006/main">
            <a:ext uri="{FF2B5EF4-FFF2-40B4-BE49-F238E27FC236}">
              <a16:creationId xmlns:a16="http://schemas.microsoft.com/office/drawing/2014/main" id="{09232714-6BEE-A597-3172-23A7DD1CA211}"/>
            </a:ext>
          </a:extLst>
        </cdr:cNvPr>
        <cdr:cNvCxnSpPr/>
      </cdr:nvCxnSpPr>
      <cdr:spPr>
        <a:xfrm xmlns:a="http://schemas.openxmlformats.org/drawingml/2006/main">
          <a:off x="7103853" y="1919790"/>
          <a:ext cx="0" cy="1495167"/>
        </a:xfrm>
        <a:prstGeom xmlns:a="http://schemas.openxmlformats.org/drawingml/2006/main" prst="straightConnector1">
          <a:avLst/>
        </a:prstGeom>
        <a:ln xmlns:a="http://schemas.openxmlformats.org/drawingml/2006/main" w="44450">
          <a:solidFill>
            <a:srgbClr val="AEFF07"/>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0.57322</cdr:x>
      <cdr:y>0.2465</cdr:y>
    </cdr:from>
    <cdr:to>
      <cdr:x>0.72553</cdr:x>
      <cdr:y>0.38453</cdr:y>
    </cdr:to>
    <cdr:sp macro="" textlink="">
      <cdr:nvSpPr>
        <cdr:cNvPr id="14" name="TextBox 13">
          <a:extLst xmlns:a="http://schemas.openxmlformats.org/drawingml/2006/main">
            <a:ext uri="{FF2B5EF4-FFF2-40B4-BE49-F238E27FC236}">
              <a16:creationId xmlns:a16="http://schemas.microsoft.com/office/drawing/2014/main" id="{13F2AE40-45BD-A484-FC00-C77BF1E10E04}"/>
            </a:ext>
          </a:extLst>
        </cdr:cNvPr>
        <cdr:cNvSpPr txBox="1"/>
      </cdr:nvSpPr>
      <cdr:spPr>
        <a:xfrm xmlns:a="http://schemas.openxmlformats.org/drawingml/2006/main">
          <a:off x="6189453" y="1147495"/>
          <a:ext cx="1644552" cy="6425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400" b="1" kern="1200" dirty="0"/>
        </a:p>
      </cdr:txBody>
    </cdr:sp>
  </cdr:relSizeAnchor>
  <cdr:relSizeAnchor xmlns:cdr="http://schemas.openxmlformats.org/drawingml/2006/chartDrawing">
    <cdr:from>
      <cdr:x>0.57237</cdr:x>
      <cdr:y>0.3007</cdr:y>
    </cdr:from>
    <cdr:to>
      <cdr:x>0.69335</cdr:x>
      <cdr:y>0.46527</cdr:y>
    </cdr:to>
    <cdr:sp macro="" textlink="">
      <cdr:nvSpPr>
        <cdr:cNvPr id="15" name="TextBox 14">
          <a:extLst xmlns:a="http://schemas.openxmlformats.org/drawingml/2006/main">
            <a:ext uri="{FF2B5EF4-FFF2-40B4-BE49-F238E27FC236}">
              <a16:creationId xmlns:a16="http://schemas.microsoft.com/office/drawing/2014/main" id="{4F8D96BE-ECC0-C108-822E-D36FB4F9ED88}"/>
            </a:ext>
          </a:extLst>
        </cdr:cNvPr>
        <cdr:cNvSpPr txBox="1"/>
      </cdr:nvSpPr>
      <cdr:spPr>
        <a:xfrm xmlns:a="http://schemas.openxmlformats.org/drawingml/2006/main">
          <a:off x="6180221" y="1399791"/>
          <a:ext cx="1306287" cy="7661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1988: Most severe drought on record</a:t>
          </a:r>
        </a:p>
      </cdr:txBody>
    </cdr:sp>
  </cdr:relSizeAnchor>
  <cdr:relSizeAnchor xmlns:cdr="http://schemas.openxmlformats.org/drawingml/2006/chartDrawing">
    <cdr:from>
      <cdr:x>0.76058</cdr:x>
      <cdr:y>0.5</cdr:y>
    </cdr:from>
    <cdr:to>
      <cdr:x>0.76058</cdr:x>
      <cdr:y>0.73925</cdr:y>
    </cdr:to>
    <cdr:cxnSp macro="">
      <cdr:nvCxnSpPr>
        <cdr:cNvPr id="21" name="Straight Arrow Connector 20">
          <a:extLst xmlns:a="http://schemas.openxmlformats.org/drawingml/2006/main">
            <a:ext uri="{FF2B5EF4-FFF2-40B4-BE49-F238E27FC236}">
              <a16:creationId xmlns:a16="http://schemas.microsoft.com/office/drawing/2014/main" id="{44FC2554-290E-DC15-C167-40E6DB987FB7}"/>
            </a:ext>
          </a:extLst>
        </cdr:cNvPr>
        <cdr:cNvCxnSpPr/>
      </cdr:nvCxnSpPr>
      <cdr:spPr>
        <a:xfrm xmlns:a="http://schemas.openxmlformats.org/drawingml/2006/main">
          <a:off x="8212501" y="2327563"/>
          <a:ext cx="0" cy="1113741"/>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0.73859</cdr:x>
      <cdr:y>0.38828</cdr:y>
    </cdr:from>
    <cdr:to>
      <cdr:x>0.89751</cdr:x>
      <cdr:y>0.52573</cdr:y>
    </cdr:to>
    <cdr:sp macro="" textlink="">
      <cdr:nvSpPr>
        <cdr:cNvPr id="23" name="TextBox 22">
          <a:extLst xmlns:a="http://schemas.openxmlformats.org/drawingml/2006/main">
            <a:ext uri="{FF2B5EF4-FFF2-40B4-BE49-F238E27FC236}">
              <a16:creationId xmlns:a16="http://schemas.microsoft.com/office/drawing/2014/main" id="{1B46046C-CE58-0AEA-463D-C20819E97A23}"/>
            </a:ext>
          </a:extLst>
        </cdr:cNvPr>
        <cdr:cNvSpPr txBox="1"/>
      </cdr:nvSpPr>
      <cdr:spPr>
        <a:xfrm xmlns:a="http://schemas.openxmlformats.org/drawingml/2006/main">
          <a:off x="7975011" y="1807489"/>
          <a:ext cx="1715990" cy="6398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2000: Megadrought beginning year</a:t>
          </a:r>
        </a:p>
      </cdr:txBody>
    </cdr:sp>
  </cdr:relSizeAnchor>
  <cdr:relSizeAnchor xmlns:cdr="http://schemas.openxmlformats.org/drawingml/2006/chartDrawing">
    <cdr:from>
      <cdr:x>0.76528</cdr:x>
      <cdr:y>0.19636</cdr:y>
    </cdr:from>
    <cdr:to>
      <cdr:x>0.79574</cdr:x>
      <cdr:y>0.24305</cdr:y>
    </cdr:to>
    <cdr:sp macro="" textlink="">
      <cdr:nvSpPr>
        <cdr:cNvPr id="24" name="Oval 23">
          <a:extLst xmlns:a="http://schemas.openxmlformats.org/drawingml/2006/main">
            <a:ext uri="{FF2B5EF4-FFF2-40B4-BE49-F238E27FC236}">
              <a16:creationId xmlns:a16="http://schemas.microsoft.com/office/drawing/2014/main" id="{9360AFE7-8C11-B5FD-8396-007805B3E021}"/>
            </a:ext>
          </a:extLst>
        </cdr:cNvPr>
        <cdr:cNvSpPr/>
      </cdr:nvSpPr>
      <cdr:spPr>
        <a:xfrm xmlns:a="http://schemas.openxmlformats.org/drawingml/2006/main">
          <a:off x="8263177" y="914067"/>
          <a:ext cx="328907" cy="217357"/>
        </a:xfrm>
        <a:prstGeom xmlns:a="http://schemas.openxmlformats.org/drawingml/2006/main" prst="ellipse">
          <a:avLst/>
        </a:prstGeom>
        <a:solidFill xmlns:a="http://schemas.openxmlformats.org/drawingml/2006/main">
          <a:srgbClr val="C92AD1">
            <a:alpha val="50196"/>
          </a:srgbClr>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xmlns:a="http://schemas.openxmlformats.org/drawingml/2006/main">
          <a:pPr algn="ctr"/>
          <a:endParaRPr lang="en-US"/>
        </a:p>
      </cdr:txBody>
    </cdr:sp>
  </cdr:relSizeAnchor>
  <cdr:relSizeAnchor xmlns:cdr="http://schemas.openxmlformats.org/drawingml/2006/chartDrawing">
    <cdr:from>
      <cdr:x>0.79934</cdr:x>
      <cdr:y>0.18209</cdr:y>
    </cdr:from>
    <cdr:to>
      <cdr:x>0.96487</cdr:x>
      <cdr:y>0.28283</cdr:y>
    </cdr:to>
    <cdr:sp macro="" textlink="">
      <cdr:nvSpPr>
        <cdr:cNvPr id="25" name="TextBox 24">
          <a:extLst xmlns:a="http://schemas.openxmlformats.org/drawingml/2006/main">
            <a:ext uri="{FF2B5EF4-FFF2-40B4-BE49-F238E27FC236}">
              <a16:creationId xmlns:a16="http://schemas.microsoft.com/office/drawing/2014/main" id="{0F93463B-0161-77B8-837F-5E94B0F034E8}"/>
            </a:ext>
          </a:extLst>
        </cdr:cNvPr>
        <cdr:cNvSpPr txBox="1"/>
      </cdr:nvSpPr>
      <cdr:spPr>
        <a:xfrm xmlns:a="http://schemas.openxmlformats.org/drawingml/2006/main">
          <a:off x="8631025" y="847670"/>
          <a:ext cx="1787290" cy="4689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2006-2007: Peak heat/drought</a:t>
          </a:r>
        </a:p>
      </cdr:txBody>
    </cdr:sp>
  </cdr:relSizeAnchor>
</c:userShapes>
</file>

<file path=ppt/drawings/drawing4.xml><?xml version="1.0" encoding="utf-8"?>
<c:userShapes xmlns:c="http://schemas.openxmlformats.org/drawingml/2006/chart">
  <cdr:relSizeAnchor xmlns:cdr="http://schemas.openxmlformats.org/drawingml/2006/chartDrawing">
    <cdr:from>
      <cdr:x>0.76883</cdr:x>
      <cdr:y>0.09966</cdr:y>
    </cdr:from>
    <cdr:to>
      <cdr:x>0.79581</cdr:x>
      <cdr:y>0.09966</cdr:y>
    </cdr:to>
    <cdr:cxnSp macro="">
      <cdr:nvCxnSpPr>
        <cdr:cNvPr id="2" name="Straight Connector 1">
          <a:extLst xmlns:a="http://schemas.openxmlformats.org/drawingml/2006/main">
            <a:ext uri="{FF2B5EF4-FFF2-40B4-BE49-F238E27FC236}">
              <a16:creationId xmlns:a16="http://schemas.microsoft.com/office/drawing/2014/main" id="{D25BEBF6-953B-E361-9517-06A10964B4ED}"/>
            </a:ext>
          </a:extLst>
        </cdr:cNvPr>
        <cdr:cNvCxnSpPr>
          <a:cxnSpLocks xmlns:a="http://schemas.openxmlformats.org/drawingml/2006/main"/>
        </cdr:cNvCxnSpPr>
      </cdr:nvCxnSpPr>
      <cdr:spPr>
        <a:xfrm xmlns:a="http://schemas.openxmlformats.org/drawingml/2006/main">
          <a:off x="8390572" y="463920"/>
          <a:ext cx="294468" cy="0"/>
        </a:xfrm>
        <a:prstGeom xmlns:a="http://schemas.openxmlformats.org/drawingml/2006/main" prst="line">
          <a:avLst/>
        </a:prstGeom>
        <a:ln xmlns:a="http://schemas.openxmlformats.org/drawingml/2006/main" w="31750">
          <a:solidFill>
            <a:srgbClr val="00B0F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0.79761</cdr:x>
      <cdr:y>0.06441</cdr:y>
    </cdr:from>
    <cdr:to>
      <cdr:x>0.99021</cdr:x>
      <cdr:y>0.20472</cdr:y>
    </cdr:to>
    <cdr:sp macro="" textlink="">
      <cdr:nvSpPr>
        <cdr:cNvPr id="3" name="TextBox 2">
          <a:extLst xmlns:a="http://schemas.openxmlformats.org/drawingml/2006/main">
            <a:ext uri="{FF2B5EF4-FFF2-40B4-BE49-F238E27FC236}">
              <a16:creationId xmlns:a16="http://schemas.microsoft.com/office/drawing/2014/main" id="{3ED1C0C1-2AD4-4C62-DEB4-8531540206DD}"/>
            </a:ext>
          </a:extLst>
        </cdr:cNvPr>
        <cdr:cNvSpPr txBox="1"/>
      </cdr:nvSpPr>
      <cdr:spPr>
        <a:xfrm xmlns:a="http://schemas.openxmlformats.org/drawingml/2006/main">
          <a:off x="8704613" y="299853"/>
          <a:ext cx="2101933" cy="6531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Mean: 234.6 ± 52.7 mm (1981-2010)</a:t>
          </a:r>
        </a:p>
      </cdr:txBody>
    </cdr:sp>
  </cdr:relSizeAnchor>
  <cdr:relSizeAnchor xmlns:cdr="http://schemas.openxmlformats.org/drawingml/2006/chartDrawing">
    <cdr:from>
      <cdr:x>0.67119</cdr:x>
      <cdr:y>0.69208</cdr:y>
    </cdr:from>
    <cdr:to>
      <cdr:x>0.80061</cdr:x>
      <cdr:y>0.83848</cdr:y>
    </cdr:to>
    <cdr:sp macro="" textlink="">
      <cdr:nvSpPr>
        <cdr:cNvPr id="4" name="TextBox 3">
          <a:extLst xmlns:a="http://schemas.openxmlformats.org/drawingml/2006/main">
            <a:ext uri="{FF2B5EF4-FFF2-40B4-BE49-F238E27FC236}">
              <a16:creationId xmlns:a16="http://schemas.microsoft.com/office/drawing/2014/main" id="{A0EC82AC-0092-F0FD-A676-8843501E51D6}"/>
            </a:ext>
          </a:extLst>
        </cdr:cNvPr>
        <cdr:cNvSpPr txBox="1"/>
      </cdr:nvSpPr>
      <cdr:spPr>
        <a:xfrm xmlns:a="http://schemas.openxmlformats.org/drawingml/2006/main">
          <a:off x="7324995" y="3221740"/>
          <a:ext cx="1412426" cy="6814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1974: Driest year on record</a:t>
          </a:r>
        </a:p>
      </cdr:txBody>
    </cdr:sp>
  </cdr:relSizeAnchor>
  <cdr:relSizeAnchor xmlns:cdr="http://schemas.openxmlformats.org/drawingml/2006/chartDrawing">
    <cdr:from>
      <cdr:x>0.6271</cdr:x>
      <cdr:y>0.6911</cdr:y>
    </cdr:from>
    <cdr:to>
      <cdr:x>0.67046</cdr:x>
      <cdr:y>0.75</cdr:y>
    </cdr:to>
    <cdr:cxnSp macro="">
      <cdr:nvCxnSpPr>
        <cdr:cNvPr id="6" name="Straight Arrow Connector 5">
          <a:extLst xmlns:a="http://schemas.openxmlformats.org/drawingml/2006/main">
            <a:ext uri="{FF2B5EF4-FFF2-40B4-BE49-F238E27FC236}">
              <a16:creationId xmlns:a16="http://schemas.microsoft.com/office/drawing/2014/main" id="{80D6E277-54B7-840E-9FAE-18697F0B3406}"/>
            </a:ext>
          </a:extLst>
        </cdr:cNvPr>
        <cdr:cNvCxnSpPr/>
      </cdr:nvCxnSpPr>
      <cdr:spPr>
        <a:xfrm xmlns:a="http://schemas.openxmlformats.org/drawingml/2006/main" flipH="1" flipV="1">
          <a:off x="6843765" y="3217177"/>
          <a:ext cx="473272" cy="274169"/>
        </a:xfrm>
        <a:prstGeom xmlns:a="http://schemas.openxmlformats.org/drawingml/2006/main" prst="straightConnector1">
          <a:avLst/>
        </a:prstGeom>
        <a:ln xmlns:a="http://schemas.openxmlformats.org/drawingml/2006/main" w="31750">
          <a:solidFill>
            <a:srgbClr val="E51B0C"/>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0.7613</cdr:x>
      <cdr:y>0.08914</cdr:y>
    </cdr:from>
    <cdr:to>
      <cdr:x>0.78828</cdr:x>
      <cdr:y>0.08914</cdr:y>
    </cdr:to>
    <cdr:cxnSp macro="">
      <cdr:nvCxnSpPr>
        <cdr:cNvPr id="2" name="Straight Connector 1">
          <a:extLst xmlns:a="http://schemas.openxmlformats.org/drawingml/2006/main">
            <a:ext uri="{FF2B5EF4-FFF2-40B4-BE49-F238E27FC236}">
              <a16:creationId xmlns:a16="http://schemas.microsoft.com/office/drawing/2014/main" id="{6A198E53-1CEF-4C50-4147-855362DCE3CC}"/>
            </a:ext>
          </a:extLst>
        </cdr:cNvPr>
        <cdr:cNvCxnSpPr>
          <a:cxnSpLocks xmlns:a="http://schemas.openxmlformats.org/drawingml/2006/main"/>
        </cdr:cNvCxnSpPr>
      </cdr:nvCxnSpPr>
      <cdr:spPr>
        <a:xfrm xmlns:a="http://schemas.openxmlformats.org/drawingml/2006/main">
          <a:off x="8308369" y="414967"/>
          <a:ext cx="294468" cy="0"/>
        </a:xfrm>
        <a:prstGeom xmlns:a="http://schemas.openxmlformats.org/drawingml/2006/main" prst="line">
          <a:avLst/>
        </a:prstGeom>
        <a:ln xmlns:a="http://schemas.openxmlformats.org/drawingml/2006/main" w="31750">
          <a:solidFill>
            <a:srgbClr val="00B0F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0.79304</cdr:x>
      <cdr:y>0.05625</cdr:y>
    </cdr:from>
    <cdr:to>
      <cdr:x>0.96805</cdr:x>
      <cdr:y>0.20982</cdr:y>
    </cdr:to>
    <cdr:sp macro="" textlink="">
      <cdr:nvSpPr>
        <cdr:cNvPr id="3" name="TextBox 2">
          <a:extLst xmlns:a="http://schemas.openxmlformats.org/drawingml/2006/main">
            <a:ext uri="{FF2B5EF4-FFF2-40B4-BE49-F238E27FC236}">
              <a16:creationId xmlns:a16="http://schemas.microsoft.com/office/drawing/2014/main" id="{89614808-DB5F-D990-8BCB-9257005B4E21}"/>
            </a:ext>
          </a:extLst>
        </cdr:cNvPr>
        <cdr:cNvSpPr txBox="1"/>
      </cdr:nvSpPr>
      <cdr:spPr>
        <a:xfrm xmlns:a="http://schemas.openxmlformats.org/drawingml/2006/main">
          <a:off x="8654736" y="261852"/>
          <a:ext cx="1910021" cy="7148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Mean: 5.98 ± 0.83 °C  (1981-2010)</a:t>
          </a:r>
        </a:p>
      </cdr:txBody>
    </cdr:sp>
  </cdr:relSizeAnchor>
  <cdr:relSizeAnchor xmlns:cdr="http://schemas.openxmlformats.org/drawingml/2006/chartDrawing">
    <cdr:from>
      <cdr:x>0.77914</cdr:x>
      <cdr:y>0.23952</cdr:y>
    </cdr:from>
    <cdr:to>
      <cdr:x>0.84316</cdr:x>
      <cdr:y>0.32665</cdr:y>
    </cdr:to>
    <cdr:cxnSp macro="">
      <cdr:nvCxnSpPr>
        <cdr:cNvPr id="5" name="Straight Arrow Connector 4">
          <a:extLst xmlns:a="http://schemas.openxmlformats.org/drawingml/2006/main">
            <a:ext uri="{FF2B5EF4-FFF2-40B4-BE49-F238E27FC236}">
              <a16:creationId xmlns:a16="http://schemas.microsoft.com/office/drawing/2014/main" id="{F17AFAB7-526A-A154-FF4E-A6D6E19717B5}"/>
            </a:ext>
          </a:extLst>
        </cdr:cNvPr>
        <cdr:cNvCxnSpPr/>
      </cdr:nvCxnSpPr>
      <cdr:spPr>
        <a:xfrm xmlns:a="http://schemas.openxmlformats.org/drawingml/2006/main">
          <a:off x="8503120" y="1114990"/>
          <a:ext cx="698674" cy="405588"/>
        </a:xfrm>
        <a:prstGeom xmlns:a="http://schemas.openxmlformats.org/drawingml/2006/main" prst="straightConnector1">
          <a:avLst/>
        </a:prstGeom>
        <a:ln xmlns:a="http://schemas.openxmlformats.org/drawingml/2006/main" w="44450">
          <a:solidFill>
            <a:srgbClr val="3826BE"/>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0.54836</cdr:x>
      <cdr:y>0.14678</cdr:y>
    </cdr:from>
    <cdr:to>
      <cdr:x>0.77751</cdr:x>
      <cdr:y>0.30298</cdr:y>
    </cdr:to>
    <cdr:sp macro="" textlink="">
      <cdr:nvSpPr>
        <cdr:cNvPr id="6" name="TextBox 5">
          <a:extLst xmlns:a="http://schemas.openxmlformats.org/drawingml/2006/main">
            <a:ext uri="{FF2B5EF4-FFF2-40B4-BE49-F238E27FC236}">
              <a16:creationId xmlns:a16="http://schemas.microsoft.com/office/drawing/2014/main" id="{9B9AD566-5879-937C-2387-4F6D0243B815}"/>
            </a:ext>
          </a:extLst>
        </cdr:cNvPr>
        <cdr:cNvSpPr txBox="1"/>
      </cdr:nvSpPr>
      <cdr:spPr>
        <a:xfrm xmlns:a="http://schemas.openxmlformats.org/drawingml/2006/main">
          <a:off x="5984449" y="683297"/>
          <a:ext cx="2500830" cy="7271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2012: One of the warmest years on record; coincides with hottest water temperature year</a:t>
          </a:r>
        </a:p>
      </cdr:txBody>
    </cdr:sp>
  </cdr:relSizeAnchor>
</c:userShapes>
</file>

<file path=ppt/drawings/drawing6.xml><?xml version="1.0" encoding="utf-8"?>
<c:userShapes xmlns:c="http://schemas.openxmlformats.org/drawingml/2006/chart">
  <cdr:relSizeAnchor xmlns:cdr="http://schemas.openxmlformats.org/drawingml/2006/chartDrawing">
    <cdr:from>
      <cdr:x>0.75359</cdr:x>
      <cdr:y>0.08073</cdr:y>
    </cdr:from>
    <cdr:to>
      <cdr:x>0.78057</cdr:x>
      <cdr:y>0.08073</cdr:y>
    </cdr:to>
    <cdr:cxnSp macro="">
      <cdr:nvCxnSpPr>
        <cdr:cNvPr id="2" name="Straight Connector 1">
          <a:extLst xmlns:a="http://schemas.openxmlformats.org/drawingml/2006/main">
            <a:ext uri="{FF2B5EF4-FFF2-40B4-BE49-F238E27FC236}">
              <a16:creationId xmlns:a16="http://schemas.microsoft.com/office/drawing/2014/main" id="{718D11D0-E985-BF5A-29B3-41A7469294BA}"/>
            </a:ext>
          </a:extLst>
        </cdr:cNvPr>
        <cdr:cNvCxnSpPr>
          <a:cxnSpLocks xmlns:a="http://schemas.openxmlformats.org/drawingml/2006/main"/>
        </cdr:cNvCxnSpPr>
      </cdr:nvCxnSpPr>
      <cdr:spPr>
        <a:xfrm xmlns:a="http://schemas.openxmlformats.org/drawingml/2006/main">
          <a:off x="8224257" y="375826"/>
          <a:ext cx="294468" cy="0"/>
        </a:xfrm>
        <a:prstGeom xmlns:a="http://schemas.openxmlformats.org/drawingml/2006/main" prst="line">
          <a:avLst/>
        </a:prstGeom>
        <a:ln xmlns:a="http://schemas.openxmlformats.org/drawingml/2006/main" w="31750">
          <a:solidFill>
            <a:srgbClr val="00B0F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0.78674</cdr:x>
      <cdr:y>0.04355</cdr:y>
    </cdr:from>
    <cdr:to>
      <cdr:x>0.96943</cdr:x>
      <cdr:y>0.20777</cdr:y>
    </cdr:to>
    <cdr:sp macro="" textlink="">
      <cdr:nvSpPr>
        <cdr:cNvPr id="3" name="TextBox 2">
          <a:extLst xmlns:a="http://schemas.openxmlformats.org/drawingml/2006/main">
            <a:ext uri="{FF2B5EF4-FFF2-40B4-BE49-F238E27FC236}">
              <a16:creationId xmlns:a16="http://schemas.microsoft.com/office/drawing/2014/main" id="{EA73A70B-364C-EABD-A7AE-E47639269D63}"/>
            </a:ext>
          </a:extLst>
        </cdr:cNvPr>
        <cdr:cNvSpPr txBox="1"/>
      </cdr:nvSpPr>
      <cdr:spPr>
        <a:xfrm xmlns:a="http://schemas.openxmlformats.org/drawingml/2006/main">
          <a:off x="8586056" y="202709"/>
          <a:ext cx="1993692" cy="7644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Mean: 18.21 ± 1.77 °C (1981-2010)</a:t>
          </a:r>
        </a:p>
      </cdr:txBody>
    </cdr:sp>
  </cdr:relSizeAnchor>
  <cdr:relSizeAnchor xmlns:cdr="http://schemas.openxmlformats.org/drawingml/2006/chartDrawing">
    <cdr:from>
      <cdr:x>0.61353</cdr:x>
      <cdr:y>0.12649</cdr:y>
    </cdr:from>
    <cdr:to>
      <cdr:x>0.73032</cdr:x>
      <cdr:y>0.27232</cdr:y>
    </cdr:to>
    <cdr:sp macro="" textlink="">
      <cdr:nvSpPr>
        <cdr:cNvPr id="4" name="TextBox 3">
          <a:extLst xmlns:a="http://schemas.openxmlformats.org/drawingml/2006/main">
            <a:ext uri="{FF2B5EF4-FFF2-40B4-BE49-F238E27FC236}">
              <a16:creationId xmlns:a16="http://schemas.microsoft.com/office/drawing/2014/main" id="{346E5C7F-4113-BC7E-8F68-1EFB230E3E11}"/>
            </a:ext>
          </a:extLst>
        </cdr:cNvPr>
        <cdr:cNvSpPr txBox="1"/>
      </cdr:nvSpPr>
      <cdr:spPr>
        <a:xfrm xmlns:a="http://schemas.openxmlformats.org/drawingml/2006/main">
          <a:off x="6695705" y="588820"/>
          <a:ext cx="1274619" cy="6788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kern="1200" dirty="0"/>
        </a:p>
      </cdr:txBody>
    </cdr:sp>
  </cdr:relSizeAnchor>
  <cdr:relSizeAnchor xmlns:cdr="http://schemas.openxmlformats.org/drawingml/2006/chartDrawing">
    <cdr:from>
      <cdr:x>0.62115</cdr:x>
      <cdr:y>0.14025</cdr:y>
    </cdr:from>
    <cdr:to>
      <cdr:x>0.74175</cdr:x>
      <cdr:y>0.25558</cdr:y>
    </cdr:to>
    <cdr:sp macro="" textlink="">
      <cdr:nvSpPr>
        <cdr:cNvPr id="5" name="TextBox 4">
          <a:extLst xmlns:a="http://schemas.openxmlformats.org/drawingml/2006/main">
            <a:ext uri="{FF2B5EF4-FFF2-40B4-BE49-F238E27FC236}">
              <a16:creationId xmlns:a16="http://schemas.microsoft.com/office/drawing/2014/main" id="{F666688B-66A9-63F7-9A5A-D1DC83954715}"/>
            </a:ext>
          </a:extLst>
        </cdr:cNvPr>
        <cdr:cNvSpPr txBox="1"/>
      </cdr:nvSpPr>
      <cdr:spPr>
        <a:xfrm xmlns:a="http://schemas.openxmlformats.org/drawingml/2006/main">
          <a:off x="6778832" y="652903"/>
          <a:ext cx="1316182" cy="5368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2007: Hottest July on record</a:t>
          </a:r>
        </a:p>
      </cdr:txBody>
    </cdr:sp>
  </cdr:relSizeAnchor>
</c:userShapes>
</file>

<file path=ppt/drawings/drawing7.xml><?xml version="1.0" encoding="utf-8"?>
<c:userShapes xmlns:c="http://schemas.openxmlformats.org/drawingml/2006/chart">
  <cdr:relSizeAnchor xmlns:cdr="http://schemas.openxmlformats.org/drawingml/2006/chartDrawing">
    <cdr:from>
      <cdr:x>0.7718</cdr:x>
      <cdr:y>0.0772</cdr:y>
    </cdr:from>
    <cdr:to>
      <cdr:x>0.79878</cdr:x>
      <cdr:y>0.0772</cdr:y>
    </cdr:to>
    <cdr:cxnSp macro="">
      <cdr:nvCxnSpPr>
        <cdr:cNvPr id="2" name="Straight Connector 1">
          <a:extLst xmlns:a="http://schemas.openxmlformats.org/drawingml/2006/main">
            <a:ext uri="{FF2B5EF4-FFF2-40B4-BE49-F238E27FC236}">
              <a16:creationId xmlns:a16="http://schemas.microsoft.com/office/drawing/2014/main" id="{54503282-F4DD-5A5D-9F48-72CA130B4572}"/>
            </a:ext>
          </a:extLst>
        </cdr:cNvPr>
        <cdr:cNvCxnSpPr>
          <a:cxnSpLocks xmlns:a="http://schemas.openxmlformats.org/drawingml/2006/main"/>
        </cdr:cNvCxnSpPr>
      </cdr:nvCxnSpPr>
      <cdr:spPr>
        <a:xfrm xmlns:a="http://schemas.openxmlformats.org/drawingml/2006/main">
          <a:off x="8422975" y="359390"/>
          <a:ext cx="294468" cy="0"/>
        </a:xfrm>
        <a:prstGeom xmlns:a="http://schemas.openxmlformats.org/drawingml/2006/main" prst="line">
          <a:avLst/>
        </a:prstGeom>
        <a:ln xmlns:a="http://schemas.openxmlformats.org/drawingml/2006/main" w="31750">
          <a:solidFill>
            <a:srgbClr val="00B0F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0.80421</cdr:x>
      <cdr:y>0.04359</cdr:y>
    </cdr:from>
    <cdr:to>
      <cdr:x>0.98904</cdr:x>
      <cdr:y>0.18803</cdr:y>
    </cdr:to>
    <cdr:sp macro="" textlink="">
      <cdr:nvSpPr>
        <cdr:cNvPr id="3" name="TextBox 2">
          <a:extLst xmlns:a="http://schemas.openxmlformats.org/drawingml/2006/main">
            <a:ext uri="{FF2B5EF4-FFF2-40B4-BE49-F238E27FC236}">
              <a16:creationId xmlns:a16="http://schemas.microsoft.com/office/drawing/2014/main" id="{6489B46B-3460-5F9A-64B1-DE2C8991B5EA}"/>
            </a:ext>
          </a:extLst>
        </cdr:cNvPr>
        <cdr:cNvSpPr txBox="1"/>
      </cdr:nvSpPr>
      <cdr:spPr>
        <a:xfrm xmlns:a="http://schemas.openxmlformats.org/drawingml/2006/main">
          <a:off x="8776739" y="202930"/>
          <a:ext cx="2017058" cy="67235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Mean: 28.53 ± 2.61 °C (1981-2010)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F3936C4E-CBBF-72E1-E966-1979D059F7E4}"/>
            </a:ext>
          </a:extLst>
        </p:cNvPr>
        <p:cNvGrpSpPr/>
        <p:nvPr/>
      </p:nvGrpSpPr>
      <p:grpSpPr>
        <a:xfrm>
          <a:off x="0" y="0"/>
          <a:ext cx="0" cy="0"/>
          <a:chOff x="0" y="0"/>
          <a:chExt cx="0" cy="0"/>
        </a:xfrm>
      </p:grpSpPr>
      <p:sp>
        <p:nvSpPr>
          <p:cNvPr id="160" name="Google Shape;160;p11:notes">
            <a:extLst>
              <a:ext uri="{FF2B5EF4-FFF2-40B4-BE49-F238E27FC236}">
                <a16:creationId xmlns:a16="http://schemas.microsoft.com/office/drawing/2014/main" id="{5E578617-DA73-C99B-B32D-E70176E9DA2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1:notes">
            <a:extLst>
              <a:ext uri="{FF2B5EF4-FFF2-40B4-BE49-F238E27FC236}">
                <a16:creationId xmlns:a16="http://schemas.microsoft.com/office/drawing/2014/main" id="{9E808A15-595F-7EAB-D4E4-AF546D0962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420737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72C0EAA6-C282-1FAA-B4CA-6122A2860FBF}"/>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AD591A79-65D5-226A-2818-3163E2CC32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a:extLst>
              <a:ext uri="{FF2B5EF4-FFF2-40B4-BE49-F238E27FC236}">
                <a16:creationId xmlns:a16="http://schemas.microsoft.com/office/drawing/2014/main" id="{BF72BAB0-49A7-566A-31EA-A2A039DB2D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352668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7A84CBF1-8895-4B4F-667E-687A17737E7A}"/>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417D43DB-70F8-8057-07CC-4DB9DAEE72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9" name="Google Shape;99;p3:notes">
            <a:extLst>
              <a:ext uri="{FF2B5EF4-FFF2-40B4-BE49-F238E27FC236}">
                <a16:creationId xmlns:a16="http://schemas.microsoft.com/office/drawing/2014/main" id="{C9F98FDD-C628-1B14-9465-8328F8A869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1591156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25C4C254-1D22-8FBB-FDFB-784DDD90DEF3}"/>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9CFD167C-C9CE-DFE3-9C7D-7604F26F50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9" name="Google Shape;99;p3:notes">
            <a:extLst>
              <a:ext uri="{FF2B5EF4-FFF2-40B4-BE49-F238E27FC236}">
                <a16:creationId xmlns:a16="http://schemas.microsoft.com/office/drawing/2014/main" id="{EA5A60D9-02B3-37F6-9B66-A83855A842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2347426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27160619-ECA3-F3FC-46E8-BBDBEE8823B1}"/>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2D23C65F-AD1C-3018-47C3-CD8121E297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a:extLst>
              <a:ext uri="{FF2B5EF4-FFF2-40B4-BE49-F238E27FC236}">
                <a16:creationId xmlns:a16="http://schemas.microsoft.com/office/drawing/2014/main" id="{7D53DD05-9A00-525B-AD22-50BFCCD333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846860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52818E13-C9D6-0C5E-94C7-61E895B43973}"/>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E9B9DC98-8FC1-E951-D150-F03A1E0718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a:extLst>
              <a:ext uri="{FF2B5EF4-FFF2-40B4-BE49-F238E27FC236}">
                <a16:creationId xmlns:a16="http://schemas.microsoft.com/office/drawing/2014/main" id="{0211ECB8-0012-DE9D-FF0A-12ED55C234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3235097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BB8CB57A-8DF5-9CD6-3FB0-B61117B8BA3A}"/>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797F0395-1DAD-14B0-D35C-6B12DB7522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a:extLst>
              <a:ext uri="{FF2B5EF4-FFF2-40B4-BE49-F238E27FC236}">
                <a16:creationId xmlns:a16="http://schemas.microsoft.com/office/drawing/2014/main" id="{0E00CE34-ACE7-57EE-F82F-EBEF38E49C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850026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13F9BC12-322A-3838-ACAC-AFA737DDB360}"/>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CB074582-0646-8613-392F-36796167E3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a:extLst>
              <a:ext uri="{FF2B5EF4-FFF2-40B4-BE49-F238E27FC236}">
                <a16:creationId xmlns:a16="http://schemas.microsoft.com/office/drawing/2014/main" id="{9A5D2681-A170-0C73-01AB-82393D0885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1700974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
        <p:cNvGrpSpPr/>
        <p:nvPr/>
      </p:nvGrpSpPr>
      <p:grpSpPr>
        <a:xfrm>
          <a:off x="0" y="0"/>
          <a:ext cx="0" cy="0"/>
          <a:chOff x="0" y="0"/>
          <a:chExt cx="0" cy="0"/>
        </a:xfrm>
      </p:grpSpPr>
      <p:sp>
        <p:nvSpPr>
          <p:cNvPr id="12" name="Google Shape;1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1" name="Google Shape;3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64" name="Google Shape;64;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hwc.org/project/dmp-grayling/"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bhwc.org/project/french-gulch-and-moose-cree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bhwc.org/project/elkhorn-min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aterdata.usgs.gov/monitoring-location/USGS-06025500/statistics/#selectedDataTypes=daily-80154-0"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hyperlink" Target="https://waterdata.usgs.gov/monitoring-location/USGS-06025500/statistics/#selectedDataTypes=daily-00060-0"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hyperlink" Target="https://waterdata.usgs.gov/monitoring-location/USGS-06025500/statistics/#selectedDataTypes=daily-00060-0"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hyperlink" Target="https://prism.oregonstate.edu/"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hyperlink" Target="https://prism.oregonstate.edu/"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hyperlink" Target="https://prism.oregonstate.edu/"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hyperlink" Target="https://prism.oregonstate.edu/"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3" Type="http://schemas.openxmlformats.org/officeDocument/2006/relationships/hyperlink" Target="https://wcc.sc.egov.usda.gov/nwcc/rgrpt?report=snowcourse&amp;state=MT"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title"/>
          </p:nvPr>
        </p:nvSpPr>
        <p:spPr>
          <a:xfrm>
            <a:off x="612569" y="1951893"/>
            <a:ext cx="10515600" cy="173385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4400"/>
              <a:buFont typeface="Play"/>
              <a:buNone/>
            </a:pPr>
            <a:r>
              <a:rPr lang="en-US" b="1" dirty="0">
                <a:latin typeface="+mn-lt"/>
              </a:rPr>
              <a:t>Big Hole Watershed Data Slides</a:t>
            </a:r>
            <a:br>
              <a:rPr lang="en-US" dirty="0">
                <a:latin typeface="+mn-lt"/>
              </a:rPr>
            </a:br>
            <a:br>
              <a:rPr lang="en-US" dirty="0">
                <a:latin typeface="+mn-lt"/>
              </a:rPr>
            </a:br>
            <a:r>
              <a:rPr lang="en-US" dirty="0">
                <a:solidFill>
                  <a:schemeClr val="tx1">
                    <a:lumMod val="65000"/>
                    <a:lumOff val="35000"/>
                  </a:schemeClr>
                </a:solidFill>
                <a:latin typeface="+mn-lt"/>
              </a:rPr>
              <a:t>Trevor Heath, Earth 450, 20 July 2026</a:t>
            </a:r>
            <a:endParaRPr dirty="0">
              <a:solidFill>
                <a:schemeClr val="tx1">
                  <a:lumMod val="65000"/>
                  <a:lumOff val="35000"/>
                </a:schemeClr>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0"/>
          <p:cNvSpPr txBox="1">
            <a:spLocks noGrp="1"/>
          </p:cNvSpPr>
          <p:nvPr>
            <p:ph type="title"/>
          </p:nvPr>
        </p:nvSpPr>
        <p:spPr>
          <a:xfrm>
            <a:off x="2307771" y="41901"/>
            <a:ext cx="7576457" cy="92433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ct val="100000"/>
              <a:buFont typeface="Play"/>
              <a:buNone/>
            </a:pPr>
            <a:r>
              <a:rPr lang="en-US" sz="3200" dirty="0">
                <a:latin typeface="+mn-lt"/>
              </a:rPr>
              <a:t>Significant Events: Big Hole Watershed</a:t>
            </a:r>
            <a:endParaRPr sz="3200" dirty="0">
              <a:latin typeface="+mn-lt"/>
            </a:endParaRPr>
          </a:p>
        </p:txBody>
      </p:sp>
      <p:sp>
        <p:nvSpPr>
          <p:cNvPr id="158" name="Google Shape;158;p10"/>
          <p:cNvSpPr txBox="1"/>
          <p:nvPr/>
        </p:nvSpPr>
        <p:spPr>
          <a:xfrm>
            <a:off x="207579" y="966231"/>
            <a:ext cx="11776840" cy="5632271"/>
          </a:xfrm>
          <a:prstGeom prst="rect">
            <a:avLst/>
          </a:prstGeom>
          <a:noFill/>
          <a:ln>
            <a:noFill/>
          </a:ln>
        </p:spPr>
        <p:txBody>
          <a:bodyPr spcFirstLastPara="1" wrap="square" lIns="91425" tIns="45700" rIns="91425" bIns="45700" anchor="t" anchorCtr="0">
            <a:spAutoFit/>
          </a:bodyPr>
          <a:lstStyle/>
          <a:p>
            <a:pPr lvl="0"/>
            <a:r>
              <a:rPr lang="en-US" sz="1500" b="1" u="sng" dirty="0"/>
              <a:t>1864–1902</a:t>
            </a:r>
            <a:r>
              <a:rPr lang="en-US" sz="1500" b="1" dirty="0"/>
              <a:t>:</a:t>
            </a:r>
            <a:r>
              <a:rPr lang="en-US" sz="1500" dirty="0"/>
              <a:t> Gold strike at French Gulch triggers decades of placer mining that severely contaminated/degraded the stream (channel straightened, disconnected from floodplain, provided minimal fish and wildlife habitat)</a:t>
            </a:r>
          </a:p>
          <a:p>
            <a:pPr lvl="0"/>
            <a:endParaRPr lang="en-US" sz="1500" dirty="0"/>
          </a:p>
          <a:p>
            <a:pPr lvl="0"/>
            <a:r>
              <a:rPr lang="en-US" sz="1500" b="1" u="sng" dirty="0"/>
              <a:t>1970s-1980s</a:t>
            </a:r>
            <a:r>
              <a:rPr lang="en-US" sz="1500" b="1" dirty="0"/>
              <a:t>:</a:t>
            </a:r>
            <a:r>
              <a:rPr lang="en-US" sz="1500" dirty="0"/>
              <a:t> Grayling population suffers severe decline, partly driven by major drought; August discharge reaches lowest value in the 103-year record </a:t>
            </a:r>
            <a:r>
              <a:rPr lang="en-US" sz="1500" b="1" i="1" dirty="0"/>
              <a:t>[see Plot 3]</a:t>
            </a:r>
            <a:r>
              <a:rPr lang="en-US" sz="1500" dirty="0"/>
              <a:t>; 1974 was the driest year on record </a:t>
            </a:r>
            <a:r>
              <a:rPr lang="en-US" sz="1500" b="1" i="1" dirty="0"/>
              <a:t>[see Plot 4]</a:t>
            </a:r>
          </a:p>
          <a:p>
            <a:pPr lvl="0"/>
            <a:endParaRPr lang="en-US" sz="1500" dirty="0"/>
          </a:p>
          <a:p>
            <a:pPr lvl="0"/>
            <a:r>
              <a:rPr lang="en-US" sz="1500" b="1" u="sng" dirty="0"/>
              <a:t>1991–1997</a:t>
            </a:r>
            <a:r>
              <a:rPr lang="en-US" sz="1500" b="1" dirty="0"/>
              <a:t>:</a:t>
            </a:r>
            <a:r>
              <a:rPr lang="en-US" sz="1500" dirty="0"/>
              <a:t> Arctic Grayling designated as an ESA candidate species (1991); Big Hole Watershed Committee founded (1995); Drought Management Plan adopted, creating hoot-owl restrictions (1997)</a:t>
            </a:r>
          </a:p>
          <a:p>
            <a:pPr lvl="0"/>
            <a:endParaRPr lang="en-US" sz="1500" dirty="0"/>
          </a:p>
          <a:p>
            <a:pPr lvl="0"/>
            <a:r>
              <a:rPr lang="en-US" sz="1500" b="1" u="sng" dirty="0"/>
              <a:t>2000–2001</a:t>
            </a:r>
            <a:r>
              <a:rPr lang="en-US" sz="1500" b="1" dirty="0"/>
              <a:t>:</a:t>
            </a:r>
            <a:r>
              <a:rPr lang="en-US" sz="1500" dirty="0"/>
              <a:t> Onset of Western megadrought; low annual discharge, lowest snowpack on record </a:t>
            </a:r>
            <a:r>
              <a:rPr lang="en-US" sz="1500" b="1" i="1" dirty="0"/>
              <a:t>[see Plots 2, 8]</a:t>
            </a:r>
          </a:p>
          <a:p>
            <a:pPr lvl="0"/>
            <a:endParaRPr lang="en-US" sz="1500" dirty="0"/>
          </a:p>
          <a:p>
            <a:pPr lvl="0"/>
            <a:r>
              <a:rPr lang="en-US" sz="1500" b="1" u="sng" dirty="0"/>
              <a:t>2006–2007</a:t>
            </a:r>
            <a:r>
              <a:rPr lang="en-US" sz="1500" b="1" dirty="0"/>
              <a:t>:</a:t>
            </a:r>
            <a:r>
              <a:rPr lang="en-US" sz="1500" dirty="0"/>
              <a:t> Peak drought/heat stretch: low August discharge coincides with hottest July temperatures on record </a:t>
            </a:r>
            <a:r>
              <a:rPr lang="en-US" sz="1500" b="1" i="1" dirty="0"/>
              <a:t>[see Plots 6, 7]</a:t>
            </a:r>
          </a:p>
          <a:p>
            <a:pPr lvl="0"/>
            <a:endParaRPr lang="en-US" sz="1500" dirty="0"/>
          </a:p>
          <a:p>
            <a:pPr lvl="0"/>
            <a:r>
              <a:rPr lang="en-US" sz="1500" b="1" u="sng" dirty="0"/>
              <a:t>2009</a:t>
            </a:r>
            <a:r>
              <a:rPr lang="en-US" sz="1500" b="1" dirty="0"/>
              <a:t>:</a:t>
            </a:r>
            <a:r>
              <a:rPr lang="en-US" sz="1500" dirty="0"/>
              <a:t> Upper Big Hole CCAA (Candidate Conservation Agreement with Assurances) established, a 20-year voluntary habitat/flow agreement (2009–2029)</a:t>
            </a:r>
          </a:p>
          <a:p>
            <a:pPr lvl="0"/>
            <a:endParaRPr lang="en-US" sz="1500" u="sng" dirty="0"/>
          </a:p>
          <a:p>
            <a:pPr lvl="0"/>
            <a:r>
              <a:rPr lang="en-US" sz="1500" b="1" u="sng" dirty="0"/>
              <a:t>2012, 2021</a:t>
            </a:r>
            <a:r>
              <a:rPr lang="en-US" sz="1500" b="1" dirty="0"/>
              <a:t>:</a:t>
            </a:r>
            <a:r>
              <a:rPr lang="en-US" sz="1500" dirty="0"/>
              <a:t> Hottest water temperature on record (2012)</a:t>
            </a:r>
            <a:r>
              <a:rPr lang="en-US" sz="1500" b="1" i="1" dirty="0"/>
              <a:t> [see Plot 1]</a:t>
            </a:r>
            <a:r>
              <a:rPr lang="en-US" sz="1500" dirty="0"/>
              <a:t>; among the hottest July temperatures on record (2021) </a:t>
            </a:r>
            <a:r>
              <a:rPr lang="en-US" sz="1500" b="1" i="1" dirty="0"/>
              <a:t>[see Plot 7]</a:t>
            </a:r>
          </a:p>
          <a:p>
            <a:pPr lvl="0"/>
            <a:endParaRPr lang="en-US" sz="1500" dirty="0"/>
          </a:p>
          <a:p>
            <a:pPr lvl="0"/>
            <a:r>
              <a:rPr lang="en-US" sz="1500" b="1" u="sng" dirty="0"/>
              <a:t>2014–2024</a:t>
            </a:r>
            <a:r>
              <a:rPr lang="en-US" sz="1500" b="1" dirty="0"/>
              <a:t>:</a:t>
            </a:r>
            <a:r>
              <a:rPr lang="en-US" sz="1500" dirty="0"/>
              <a:t> USFWS rules Grayling "not warranted" for listing (2014, 2020); BHWC completes the French Gulch &amp; Moose Creek Restoration Project, addressing this legacy mining damage (2017); lawsuits follow; federal judge orders USFWS to redo the decision (2024)</a:t>
            </a:r>
          </a:p>
          <a:p>
            <a:pPr lvl="0"/>
            <a:endParaRPr lang="en-US" sz="1500" b="1" dirty="0"/>
          </a:p>
          <a:p>
            <a:pPr lvl="0"/>
            <a:r>
              <a:rPr lang="en-US" sz="1500" b="1" dirty="0"/>
              <a:t>Sources: </a:t>
            </a:r>
            <a:r>
              <a:rPr lang="en-US" sz="1500" dirty="0"/>
              <a:t>Big Hole Watershed Committee, "Drought Management Plan &amp; Grayling Recovery," </a:t>
            </a:r>
            <a:r>
              <a:rPr lang="en-US" sz="1500" dirty="0">
                <a:hlinkClick r:id="rId3"/>
              </a:rPr>
              <a:t>https://bhwc.org/project/dmp-grayling/</a:t>
            </a:r>
            <a:r>
              <a:rPr lang="en-US" sz="1500" dirty="0"/>
              <a:t>; Big Hole Watershed Committee, "French Gulch and Moose Creek Restoration," </a:t>
            </a:r>
            <a:r>
              <a:rPr lang="en-US" sz="1500" dirty="0">
                <a:hlinkClick r:id="rId4"/>
              </a:rPr>
              <a:t>https://bhwc.org/project/french-gulch-and-moose-creek/</a:t>
            </a:r>
            <a:r>
              <a:rPr lang="en-US" sz="1500"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11"/>
          <p:cNvSpPr txBox="1"/>
          <p:nvPr/>
        </p:nvSpPr>
        <p:spPr>
          <a:xfrm>
            <a:off x="247402" y="596354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rPr>
              <a:t>Figure A.</a:t>
            </a:r>
            <a:r>
              <a:rPr lang="en-US" dirty="0">
                <a:solidFill>
                  <a:schemeClr val="dk1"/>
                </a:solidFill>
              </a:rPr>
              <a:t> </a:t>
            </a:r>
            <a:r>
              <a:rPr lang="en-US" dirty="0"/>
              <a:t>Big Hole watershed boundary with EARTH 450 field-trip stops (July 17, 2026), marked in the order visited: red (Gold Creek/Wise River), orange (Wise River @ Grand Vista), yellow (Eric's Ranch), green (Browns Bridge), light blue (Fish Trap Creek), dark blue (Big Hole River below Fish Trap confluence), purple (</a:t>
            </a:r>
            <a:r>
              <a:rPr lang="en-US" dirty="0" err="1"/>
              <a:t>Fishtrap</a:t>
            </a:r>
            <a:r>
              <a:rPr lang="en-US" dirty="0"/>
              <a:t> @ BHR confluence).</a:t>
            </a:r>
            <a:endParaRPr lang="en-US" i="1" dirty="0">
              <a:solidFill>
                <a:srgbClr val="FF0000"/>
              </a:solidFill>
            </a:endParaRPr>
          </a:p>
        </p:txBody>
      </p:sp>
      <p:sp>
        <p:nvSpPr>
          <p:cNvPr id="165" name="Google Shape;165;p11"/>
          <p:cNvSpPr/>
          <p:nvPr/>
        </p:nvSpPr>
        <p:spPr>
          <a:xfrm>
            <a:off x="2919047" y="835560"/>
            <a:ext cx="5996354" cy="5110106"/>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 name="Google Shape;157;p10">
            <a:extLst>
              <a:ext uri="{FF2B5EF4-FFF2-40B4-BE49-F238E27FC236}">
                <a16:creationId xmlns:a16="http://schemas.microsoft.com/office/drawing/2014/main" id="{25064950-65DF-9707-BFB9-ACEB9BCBA514}"/>
              </a:ext>
            </a:extLst>
          </p:cNvPr>
          <p:cNvSpPr txBox="1">
            <a:spLocks/>
          </p:cNvSpPr>
          <p:nvPr/>
        </p:nvSpPr>
        <p:spPr>
          <a:xfrm>
            <a:off x="2385052" y="165100"/>
            <a:ext cx="7421896" cy="670460"/>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ct val="100000"/>
            </a:pPr>
            <a:r>
              <a:rPr lang="en-US" sz="3200" dirty="0">
                <a:latin typeface="Arial" panose="020B0604020202020204" pitchFamily="34" charset="0"/>
                <a:cs typeface="Arial" panose="020B0604020202020204" pitchFamily="34" charset="0"/>
              </a:rPr>
              <a:t>Big Hole Watershed Map </a:t>
            </a:r>
          </a:p>
        </p:txBody>
      </p:sp>
      <p:pic>
        <p:nvPicPr>
          <p:cNvPr id="4" name="Picture 3">
            <a:extLst>
              <a:ext uri="{FF2B5EF4-FFF2-40B4-BE49-F238E27FC236}">
                <a16:creationId xmlns:a16="http://schemas.microsoft.com/office/drawing/2014/main" id="{B10AEDE7-3133-04DF-7337-E6B96DEB4B4E}"/>
              </a:ext>
            </a:extLst>
          </p:cNvPr>
          <p:cNvPicPr>
            <a:picLocks noChangeAspect="1"/>
          </p:cNvPicPr>
          <p:nvPr/>
        </p:nvPicPr>
        <p:blipFill>
          <a:blip r:embed="rId3"/>
          <a:stretch>
            <a:fillRect/>
          </a:stretch>
        </p:blipFill>
        <p:spPr>
          <a:xfrm>
            <a:off x="3099632" y="1101436"/>
            <a:ext cx="5628134" cy="4646684"/>
          </a:xfrm>
          <a:prstGeom prst="rect">
            <a:avLst/>
          </a:prstGeom>
        </p:spPr>
      </p:pic>
      <p:sp>
        <p:nvSpPr>
          <p:cNvPr id="5" name="Oval 4">
            <a:extLst>
              <a:ext uri="{FF2B5EF4-FFF2-40B4-BE49-F238E27FC236}">
                <a16:creationId xmlns:a16="http://schemas.microsoft.com/office/drawing/2014/main" id="{A807B055-2C8F-5AAD-E764-1F0EF8861E90}"/>
              </a:ext>
            </a:extLst>
          </p:cNvPr>
          <p:cNvSpPr/>
          <p:nvPr/>
        </p:nvSpPr>
        <p:spPr>
          <a:xfrm>
            <a:off x="6210300" y="2844800"/>
            <a:ext cx="139700" cy="1778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402C0B6-438A-B2F4-E64C-3FA1DB7474F5}"/>
              </a:ext>
            </a:extLst>
          </p:cNvPr>
          <p:cNvSpPr/>
          <p:nvPr/>
        </p:nvSpPr>
        <p:spPr>
          <a:xfrm>
            <a:off x="6350000" y="2667000"/>
            <a:ext cx="139700" cy="177800"/>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1411612-A2CC-4948-440D-4357EA7DB95E}"/>
              </a:ext>
            </a:extLst>
          </p:cNvPr>
          <p:cNvSpPr/>
          <p:nvPr/>
        </p:nvSpPr>
        <p:spPr>
          <a:xfrm>
            <a:off x="6654800" y="2501900"/>
            <a:ext cx="215900" cy="215900"/>
          </a:xfrm>
          <a:prstGeom prst="ellipse">
            <a:avLst/>
          </a:prstGeom>
          <a:solidFill>
            <a:srgbClr val="FFFF0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CB0ED554-6FB9-B30F-80D6-4457424411B7}"/>
              </a:ext>
            </a:extLst>
          </p:cNvPr>
          <p:cNvSpPr/>
          <p:nvPr/>
        </p:nvSpPr>
        <p:spPr>
          <a:xfrm>
            <a:off x="6997700" y="2667000"/>
            <a:ext cx="152400" cy="177800"/>
          </a:xfrm>
          <a:prstGeom prst="ellipse">
            <a:avLst/>
          </a:prstGeom>
          <a:solidFill>
            <a:srgbClr val="AEFF0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B18DAD6-24C4-0F1D-BEB7-A9F68F62CDCD}"/>
              </a:ext>
            </a:extLst>
          </p:cNvPr>
          <p:cNvSpPr/>
          <p:nvPr/>
        </p:nvSpPr>
        <p:spPr>
          <a:xfrm>
            <a:off x="7239000" y="3136900"/>
            <a:ext cx="165100" cy="165100"/>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06BDBDB-3BC0-025E-2875-5D9D8F64840B}"/>
              </a:ext>
            </a:extLst>
          </p:cNvPr>
          <p:cNvSpPr/>
          <p:nvPr/>
        </p:nvSpPr>
        <p:spPr>
          <a:xfrm>
            <a:off x="7277100" y="3606800"/>
            <a:ext cx="152400"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A27C0FE-B61F-A6D2-C676-9597DE78D070}"/>
              </a:ext>
            </a:extLst>
          </p:cNvPr>
          <p:cNvSpPr/>
          <p:nvPr/>
        </p:nvSpPr>
        <p:spPr>
          <a:xfrm>
            <a:off x="7239000" y="3733800"/>
            <a:ext cx="165100" cy="203200"/>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7555781A-237B-B304-A222-BF42E6C684BB}"/>
            </a:ext>
          </a:extLst>
        </p:cNvPr>
        <p:cNvGrpSpPr/>
        <p:nvPr/>
      </p:nvGrpSpPr>
      <p:grpSpPr>
        <a:xfrm>
          <a:off x="0" y="0"/>
          <a:ext cx="0" cy="0"/>
          <a:chOff x="0" y="0"/>
          <a:chExt cx="0" cy="0"/>
        </a:xfrm>
      </p:grpSpPr>
      <p:sp>
        <p:nvSpPr>
          <p:cNvPr id="164" name="Google Shape;164;p11">
            <a:extLst>
              <a:ext uri="{FF2B5EF4-FFF2-40B4-BE49-F238E27FC236}">
                <a16:creationId xmlns:a16="http://schemas.microsoft.com/office/drawing/2014/main" id="{8DD528BC-2617-42B2-CAE3-016E0EB4C720}"/>
              </a:ext>
            </a:extLst>
          </p:cNvPr>
          <p:cNvSpPr txBox="1"/>
          <p:nvPr/>
        </p:nvSpPr>
        <p:spPr>
          <a:xfrm>
            <a:off x="184067" y="580850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rPr>
              <a:t>Figure B.</a:t>
            </a:r>
            <a:r>
              <a:rPr lang="en-US" dirty="0">
                <a:solidFill>
                  <a:schemeClr val="dk1"/>
                </a:solidFill>
                <a:latin typeface="Arial"/>
                <a:ea typeface="Arial"/>
                <a:cs typeface="Arial"/>
                <a:sym typeface="Arial"/>
              </a:rPr>
              <a:t> </a:t>
            </a:r>
            <a:r>
              <a:rPr lang="en-US" dirty="0"/>
              <a:t>Conceptual diagram showing how BHWC's Elkhorn Mine restoration project (reducing mine disturbance, acid drainage, and sedimentation while restoring riparian vegetation and shading) is expected to lower water temperature and reduce stress on Arctic Grayling. Source: Big Hole Watershed Committee, "Elkhorn Creek, Mine, and Mill," </a:t>
            </a:r>
            <a:r>
              <a:rPr lang="en-US" dirty="0">
                <a:hlinkClick r:id="rId3"/>
              </a:rPr>
              <a:t>https://bhwc.org/project/elkhorn-mine/</a:t>
            </a:r>
            <a:r>
              <a:rPr lang="en-US" dirty="0"/>
              <a:t>.</a:t>
            </a:r>
            <a:endParaRPr sz="1100" i="1" dirty="0">
              <a:solidFill>
                <a:srgbClr val="FF0000"/>
              </a:solidFill>
            </a:endParaRPr>
          </a:p>
        </p:txBody>
      </p:sp>
      <p:sp>
        <p:nvSpPr>
          <p:cNvPr id="2" name="Google Shape;157;p10">
            <a:extLst>
              <a:ext uri="{FF2B5EF4-FFF2-40B4-BE49-F238E27FC236}">
                <a16:creationId xmlns:a16="http://schemas.microsoft.com/office/drawing/2014/main" id="{3AD5E39A-3385-D895-2A1F-83BAE1E5C7C1}"/>
              </a:ext>
            </a:extLst>
          </p:cNvPr>
          <p:cNvSpPr txBox="1">
            <a:spLocks/>
          </p:cNvSpPr>
          <p:nvPr/>
        </p:nvSpPr>
        <p:spPr>
          <a:xfrm>
            <a:off x="2385052" y="203200"/>
            <a:ext cx="7421896" cy="670460"/>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ct val="100000"/>
            </a:pPr>
            <a:r>
              <a:rPr lang="en-US" sz="3200" dirty="0">
                <a:latin typeface="Arial" panose="020B0604020202020204" pitchFamily="34" charset="0"/>
                <a:cs typeface="Arial" panose="020B0604020202020204" pitchFamily="34" charset="0"/>
              </a:rPr>
              <a:t>Conceptual Diagram</a:t>
            </a:r>
          </a:p>
        </p:txBody>
      </p:sp>
      <p:sp>
        <p:nvSpPr>
          <p:cNvPr id="3" name="Rounded Rectangle 2">
            <a:extLst>
              <a:ext uri="{FF2B5EF4-FFF2-40B4-BE49-F238E27FC236}">
                <a16:creationId xmlns:a16="http://schemas.microsoft.com/office/drawing/2014/main" id="{E384BF78-3603-26B2-AF43-7E7684FA15D1}"/>
              </a:ext>
            </a:extLst>
          </p:cNvPr>
          <p:cNvSpPr/>
          <p:nvPr/>
        </p:nvSpPr>
        <p:spPr>
          <a:xfrm>
            <a:off x="622300" y="1003300"/>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B0F0"/>
                </a:solidFill>
              </a:rPr>
              <a:t>Restoration</a:t>
            </a:r>
          </a:p>
        </p:txBody>
      </p:sp>
      <p:sp>
        <p:nvSpPr>
          <p:cNvPr id="5" name="Rounded Rectangle 4">
            <a:extLst>
              <a:ext uri="{FF2B5EF4-FFF2-40B4-BE49-F238E27FC236}">
                <a16:creationId xmlns:a16="http://schemas.microsoft.com/office/drawing/2014/main" id="{2078B8E9-3960-FB03-A0AF-2D0B8234E722}"/>
              </a:ext>
            </a:extLst>
          </p:cNvPr>
          <p:cNvSpPr/>
          <p:nvPr/>
        </p:nvSpPr>
        <p:spPr>
          <a:xfrm>
            <a:off x="622300" y="2502883"/>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Mine Disturbance</a:t>
            </a:r>
          </a:p>
        </p:txBody>
      </p:sp>
      <p:sp>
        <p:nvSpPr>
          <p:cNvPr id="6" name="Rounded Rectangle 5">
            <a:extLst>
              <a:ext uri="{FF2B5EF4-FFF2-40B4-BE49-F238E27FC236}">
                <a16:creationId xmlns:a16="http://schemas.microsoft.com/office/drawing/2014/main" id="{DBB8F202-047F-CB9E-F74B-26A9C80D5A74}"/>
              </a:ext>
            </a:extLst>
          </p:cNvPr>
          <p:cNvSpPr/>
          <p:nvPr/>
        </p:nvSpPr>
        <p:spPr>
          <a:xfrm>
            <a:off x="622300" y="4002466"/>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Acid Mine Drainage</a:t>
            </a:r>
          </a:p>
        </p:txBody>
      </p:sp>
      <p:sp>
        <p:nvSpPr>
          <p:cNvPr id="7" name="Rounded Rectangle 6">
            <a:extLst>
              <a:ext uri="{FF2B5EF4-FFF2-40B4-BE49-F238E27FC236}">
                <a16:creationId xmlns:a16="http://schemas.microsoft.com/office/drawing/2014/main" id="{4B700EAB-2D1E-B58D-AE4D-00D0D7DBDCD6}"/>
              </a:ext>
            </a:extLst>
          </p:cNvPr>
          <p:cNvSpPr/>
          <p:nvPr/>
        </p:nvSpPr>
        <p:spPr>
          <a:xfrm>
            <a:off x="4572164" y="1378933"/>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Riparian Vegetation</a:t>
            </a:r>
          </a:p>
        </p:txBody>
      </p:sp>
      <p:sp>
        <p:nvSpPr>
          <p:cNvPr id="8" name="Rounded Rectangle 7">
            <a:extLst>
              <a:ext uri="{FF2B5EF4-FFF2-40B4-BE49-F238E27FC236}">
                <a16:creationId xmlns:a16="http://schemas.microsoft.com/office/drawing/2014/main" id="{60A2CFF9-4013-A23A-71B5-1E047A61E78C}"/>
              </a:ext>
            </a:extLst>
          </p:cNvPr>
          <p:cNvSpPr/>
          <p:nvPr/>
        </p:nvSpPr>
        <p:spPr>
          <a:xfrm>
            <a:off x="4572164" y="2994406"/>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Sedimentation</a:t>
            </a:r>
            <a:endParaRPr lang="en-US" b="1" dirty="0"/>
          </a:p>
        </p:txBody>
      </p:sp>
      <p:sp>
        <p:nvSpPr>
          <p:cNvPr id="9" name="Rounded Rectangle 8">
            <a:extLst>
              <a:ext uri="{FF2B5EF4-FFF2-40B4-BE49-F238E27FC236}">
                <a16:creationId xmlns:a16="http://schemas.microsoft.com/office/drawing/2014/main" id="{1FB1A16F-DBC8-693F-9005-C06DB5CA9398}"/>
              </a:ext>
            </a:extLst>
          </p:cNvPr>
          <p:cNvSpPr/>
          <p:nvPr/>
        </p:nvSpPr>
        <p:spPr>
          <a:xfrm>
            <a:off x="4572164" y="4542668"/>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Water Quality</a:t>
            </a:r>
          </a:p>
        </p:txBody>
      </p:sp>
      <p:sp>
        <p:nvSpPr>
          <p:cNvPr id="10" name="Rounded Rectangle 9">
            <a:extLst>
              <a:ext uri="{FF2B5EF4-FFF2-40B4-BE49-F238E27FC236}">
                <a16:creationId xmlns:a16="http://schemas.microsoft.com/office/drawing/2014/main" id="{A7F87B77-9C8D-24CA-1A47-C8FB70A997FB}"/>
              </a:ext>
            </a:extLst>
          </p:cNvPr>
          <p:cNvSpPr/>
          <p:nvPr/>
        </p:nvSpPr>
        <p:spPr>
          <a:xfrm>
            <a:off x="8522028" y="1003300"/>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Shading</a:t>
            </a:r>
            <a:endParaRPr lang="en-US" b="1" dirty="0"/>
          </a:p>
        </p:txBody>
      </p:sp>
      <p:sp>
        <p:nvSpPr>
          <p:cNvPr id="11" name="Rounded Rectangle 10">
            <a:extLst>
              <a:ext uri="{FF2B5EF4-FFF2-40B4-BE49-F238E27FC236}">
                <a16:creationId xmlns:a16="http://schemas.microsoft.com/office/drawing/2014/main" id="{FCCDB553-A55D-7DE3-A110-B3A390A76082}"/>
              </a:ext>
            </a:extLst>
          </p:cNvPr>
          <p:cNvSpPr/>
          <p:nvPr/>
        </p:nvSpPr>
        <p:spPr>
          <a:xfrm>
            <a:off x="8522028" y="2539095"/>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Water Temperature</a:t>
            </a:r>
          </a:p>
        </p:txBody>
      </p:sp>
      <p:sp>
        <p:nvSpPr>
          <p:cNvPr id="12" name="Rounded Rectangle 11">
            <a:extLst>
              <a:ext uri="{FF2B5EF4-FFF2-40B4-BE49-F238E27FC236}">
                <a16:creationId xmlns:a16="http://schemas.microsoft.com/office/drawing/2014/main" id="{E9834647-2D8C-3B16-6444-8FE511A1C9DA}"/>
              </a:ext>
            </a:extLst>
          </p:cNvPr>
          <p:cNvSpPr/>
          <p:nvPr/>
        </p:nvSpPr>
        <p:spPr>
          <a:xfrm>
            <a:off x="8522028" y="4067286"/>
            <a:ext cx="2374900" cy="838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C92AD1"/>
                </a:solidFill>
              </a:rPr>
              <a:t>Fish Stress</a:t>
            </a:r>
          </a:p>
        </p:txBody>
      </p:sp>
      <p:cxnSp>
        <p:nvCxnSpPr>
          <p:cNvPr id="19" name="Straight Arrow Connector 18">
            <a:extLst>
              <a:ext uri="{FF2B5EF4-FFF2-40B4-BE49-F238E27FC236}">
                <a16:creationId xmlns:a16="http://schemas.microsoft.com/office/drawing/2014/main" id="{841DF666-E2E7-372A-88D5-7886E53A963B}"/>
              </a:ext>
            </a:extLst>
          </p:cNvPr>
          <p:cNvCxnSpPr>
            <a:cxnSpLocks/>
          </p:cNvCxnSpPr>
          <p:nvPr/>
        </p:nvCxnSpPr>
        <p:spPr>
          <a:xfrm>
            <a:off x="1822450" y="1841500"/>
            <a:ext cx="0" cy="5793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9A21179-4B13-DE3D-1207-757D0DCE01AA}"/>
              </a:ext>
            </a:extLst>
          </p:cNvPr>
          <p:cNvCxnSpPr>
            <a:stCxn id="3" idx="3"/>
          </p:cNvCxnSpPr>
          <p:nvPr/>
        </p:nvCxnSpPr>
        <p:spPr>
          <a:xfrm>
            <a:off x="2997200" y="1422400"/>
            <a:ext cx="1485900" cy="41910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C9D8C50-3AF9-7379-6D17-74BA53646B2D}"/>
              </a:ext>
            </a:extLst>
          </p:cNvPr>
          <p:cNvCxnSpPr>
            <a:cxnSpLocks/>
          </p:cNvCxnSpPr>
          <p:nvPr/>
        </p:nvCxnSpPr>
        <p:spPr>
          <a:xfrm>
            <a:off x="1822450" y="3341083"/>
            <a:ext cx="0" cy="57346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AA89304-D6D7-BF09-FDD8-CC846159503F}"/>
              </a:ext>
            </a:extLst>
          </p:cNvPr>
          <p:cNvCxnSpPr/>
          <p:nvPr/>
        </p:nvCxnSpPr>
        <p:spPr>
          <a:xfrm>
            <a:off x="2997200" y="2994406"/>
            <a:ext cx="1485900" cy="41910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19F8B2F-7499-4968-8BC2-FAD74AFD755A}"/>
              </a:ext>
            </a:extLst>
          </p:cNvPr>
          <p:cNvCxnSpPr>
            <a:cxnSpLocks/>
          </p:cNvCxnSpPr>
          <p:nvPr/>
        </p:nvCxnSpPr>
        <p:spPr>
          <a:xfrm flipV="1">
            <a:off x="2997200" y="1971140"/>
            <a:ext cx="1485900" cy="7697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11F9A31-9F7F-DB89-25A4-5F80411267AA}"/>
              </a:ext>
            </a:extLst>
          </p:cNvPr>
          <p:cNvCxnSpPr>
            <a:cxnSpLocks/>
          </p:cNvCxnSpPr>
          <p:nvPr/>
        </p:nvCxnSpPr>
        <p:spPr>
          <a:xfrm flipV="1">
            <a:off x="6947064" y="1422400"/>
            <a:ext cx="1473036" cy="35023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3F4722F-D07D-A03A-B9DB-C6CD17B8D2B6}"/>
              </a:ext>
            </a:extLst>
          </p:cNvPr>
          <p:cNvCxnSpPr>
            <a:cxnSpLocks/>
          </p:cNvCxnSpPr>
          <p:nvPr/>
        </p:nvCxnSpPr>
        <p:spPr>
          <a:xfrm>
            <a:off x="9715992" y="1841500"/>
            <a:ext cx="0" cy="5793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6045EF1-AB71-CF92-E305-2D4337E8C5CA}"/>
              </a:ext>
            </a:extLst>
          </p:cNvPr>
          <p:cNvCxnSpPr>
            <a:cxnSpLocks/>
          </p:cNvCxnSpPr>
          <p:nvPr/>
        </p:nvCxnSpPr>
        <p:spPr>
          <a:xfrm flipV="1">
            <a:off x="6947064" y="3009856"/>
            <a:ext cx="1473036" cy="35023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D0AD345-CA41-609D-2017-C6D540038CB6}"/>
              </a:ext>
            </a:extLst>
          </p:cNvPr>
          <p:cNvCxnSpPr>
            <a:cxnSpLocks/>
          </p:cNvCxnSpPr>
          <p:nvPr/>
        </p:nvCxnSpPr>
        <p:spPr>
          <a:xfrm>
            <a:off x="2997200" y="4409372"/>
            <a:ext cx="1485900" cy="56274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2BF460B-3B8C-56DC-4321-6B3BDF2C3502}"/>
              </a:ext>
            </a:extLst>
          </p:cNvPr>
          <p:cNvCxnSpPr>
            <a:cxnSpLocks/>
          </p:cNvCxnSpPr>
          <p:nvPr/>
        </p:nvCxnSpPr>
        <p:spPr>
          <a:xfrm>
            <a:off x="9715992" y="3377295"/>
            <a:ext cx="0" cy="57932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E564CAA-D7B2-F9CB-118D-511111FA95CD}"/>
              </a:ext>
            </a:extLst>
          </p:cNvPr>
          <p:cNvCxnSpPr>
            <a:cxnSpLocks/>
          </p:cNvCxnSpPr>
          <p:nvPr/>
        </p:nvCxnSpPr>
        <p:spPr>
          <a:xfrm flipV="1">
            <a:off x="6950078" y="4542668"/>
            <a:ext cx="1470022" cy="4395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54C0D1E-11A3-694A-9933-257AE5504C69}"/>
              </a:ext>
            </a:extLst>
          </p:cNvPr>
          <p:cNvCxnSpPr>
            <a:cxnSpLocks/>
          </p:cNvCxnSpPr>
          <p:nvPr/>
        </p:nvCxnSpPr>
        <p:spPr>
          <a:xfrm flipH="1">
            <a:off x="717550" y="5530424"/>
            <a:ext cx="42545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F9BF7B8-1356-AD75-585A-EB5779279C27}"/>
              </a:ext>
            </a:extLst>
          </p:cNvPr>
          <p:cNvCxnSpPr>
            <a:cxnSpLocks/>
          </p:cNvCxnSpPr>
          <p:nvPr/>
        </p:nvCxnSpPr>
        <p:spPr>
          <a:xfrm flipH="1">
            <a:off x="717550" y="5248992"/>
            <a:ext cx="42545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3C718ED-070C-31DC-AD54-05C461956D12}"/>
              </a:ext>
            </a:extLst>
          </p:cNvPr>
          <p:cNvSpPr txBox="1"/>
          <p:nvPr/>
        </p:nvSpPr>
        <p:spPr>
          <a:xfrm>
            <a:off x="1231982" y="5102024"/>
            <a:ext cx="2197100" cy="276999"/>
          </a:xfrm>
          <a:prstGeom prst="rect">
            <a:avLst/>
          </a:prstGeom>
          <a:noFill/>
        </p:spPr>
        <p:txBody>
          <a:bodyPr wrap="square" rtlCol="0">
            <a:spAutoFit/>
          </a:bodyPr>
          <a:lstStyle/>
          <a:p>
            <a:r>
              <a:rPr lang="en-US" sz="1200" b="1" dirty="0"/>
              <a:t>Positive Relationship</a:t>
            </a:r>
          </a:p>
        </p:txBody>
      </p:sp>
      <p:sp>
        <p:nvSpPr>
          <p:cNvPr id="43" name="TextBox 42">
            <a:extLst>
              <a:ext uri="{FF2B5EF4-FFF2-40B4-BE49-F238E27FC236}">
                <a16:creationId xmlns:a16="http://schemas.microsoft.com/office/drawing/2014/main" id="{C3805196-B197-7D9E-E79E-A428327101E7}"/>
              </a:ext>
            </a:extLst>
          </p:cNvPr>
          <p:cNvSpPr txBox="1"/>
          <p:nvPr/>
        </p:nvSpPr>
        <p:spPr>
          <a:xfrm>
            <a:off x="1231982" y="5386029"/>
            <a:ext cx="2197100" cy="276999"/>
          </a:xfrm>
          <a:prstGeom prst="rect">
            <a:avLst/>
          </a:prstGeom>
          <a:noFill/>
        </p:spPr>
        <p:txBody>
          <a:bodyPr wrap="square" rtlCol="0">
            <a:spAutoFit/>
          </a:bodyPr>
          <a:lstStyle/>
          <a:p>
            <a:r>
              <a:rPr lang="en-US" sz="1200" b="1" dirty="0"/>
              <a:t>Negative Relationship</a:t>
            </a:r>
          </a:p>
        </p:txBody>
      </p:sp>
    </p:spTree>
    <p:extLst>
      <p:ext uri="{BB962C8B-B14F-4D97-AF65-F5344CB8AC3E}">
        <p14:creationId xmlns:p14="http://schemas.microsoft.com/office/powerpoint/2010/main" val="584903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2067294" y="225746"/>
            <a:ext cx="7930740" cy="67046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Play"/>
              <a:buNone/>
            </a:pPr>
            <a:r>
              <a:rPr lang="en-US" sz="3200" dirty="0">
                <a:latin typeface="+mn-lt"/>
              </a:rPr>
              <a:t>Annual Water Temperature – Melrose, MT</a:t>
            </a:r>
            <a:endParaRPr sz="3200" dirty="0">
              <a:latin typeface="+mn-lt"/>
            </a:endParaRPr>
          </a:p>
        </p:txBody>
      </p:sp>
      <p:sp>
        <p:nvSpPr>
          <p:cNvPr id="102" name="Google Shape;102;p3"/>
          <p:cNvSpPr txBox="1"/>
          <p:nvPr/>
        </p:nvSpPr>
        <p:spPr>
          <a:xfrm>
            <a:off x="184067" y="580850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1. </a:t>
            </a:r>
            <a:r>
              <a:rPr lang="en-US" dirty="0"/>
              <a:t>Annual mean water temperature (°C) for the Big Hole River near Melrose, MT, 1995-2025. No 1981-2010 climate normal is shown, as this is a water-temperature rather than air-temperature record. Data obtained from USGS gage 06025500, </a:t>
            </a:r>
            <a:r>
              <a:rPr lang="en-US" dirty="0">
                <a:hlinkClick r:id="rId3"/>
              </a:rPr>
              <a:t>https://waterdata.usgs.gov/monitoring-location/USGS-06025500/statistics/#selectedDataTypes=daily-80154-0</a:t>
            </a:r>
            <a:r>
              <a:rPr lang="en-US" dirty="0"/>
              <a:t>. Data file: Heath_BigHole_ClimateData.xlsx, tab Plot1_WaterTemp.</a:t>
            </a:r>
            <a:endParaRPr i="1" dirty="0">
              <a:solidFill>
                <a:srgbClr val="FF0000"/>
              </a:solidFill>
            </a:endParaRPr>
          </a:p>
        </p:txBody>
      </p:sp>
      <p:sp>
        <p:nvSpPr>
          <p:cNvPr id="103" name="Google Shape;103;p3"/>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6D88349B-0A6B-6E25-9E46-32DCD0C1FB4D}"/>
              </a:ext>
            </a:extLst>
          </p:cNvPr>
          <p:cNvGraphicFramePr>
            <a:graphicFrameLocks/>
          </p:cNvGraphicFramePr>
          <p:nvPr>
            <p:extLst>
              <p:ext uri="{D42A27DB-BD31-4B8C-83A1-F6EECF244321}">
                <p14:modId xmlns:p14="http://schemas.microsoft.com/office/powerpoint/2010/main" val="3620212229"/>
              </p:ext>
            </p:extLst>
          </p:nvPr>
        </p:nvGraphicFramePr>
        <p:xfrm>
          <a:off x="273131" y="1101435"/>
          <a:ext cx="10913423"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Arrow Connector 3">
            <a:extLst>
              <a:ext uri="{FF2B5EF4-FFF2-40B4-BE49-F238E27FC236}">
                <a16:creationId xmlns:a16="http://schemas.microsoft.com/office/drawing/2014/main" id="{1D8A7B77-F08A-033C-507E-A18B890E6562}"/>
              </a:ext>
            </a:extLst>
          </p:cNvPr>
          <p:cNvCxnSpPr>
            <a:cxnSpLocks/>
          </p:cNvCxnSpPr>
          <p:nvPr/>
        </p:nvCxnSpPr>
        <p:spPr>
          <a:xfrm flipH="1" flipV="1">
            <a:off x="6757988" y="1914525"/>
            <a:ext cx="242658" cy="660425"/>
          </a:xfrm>
          <a:prstGeom prst="straightConnector1">
            <a:avLst/>
          </a:prstGeom>
          <a:ln w="444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29AF4A33-90BC-EB02-2F64-60FCA4C4B407}"/>
            </a:ext>
          </a:extLst>
        </p:cNvPr>
        <p:cNvGrpSpPr/>
        <p:nvPr/>
      </p:nvGrpSpPr>
      <p:grpSpPr>
        <a:xfrm>
          <a:off x="0" y="0"/>
          <a:ext cx="0" cy="0"/>
          <a:chOff x="0" y="0"/>
          <a:chExt cx="0" cy="0"/>
        </a:xfrm>
      </p:grpSpPr>
      <p:sp>
        <p:nvSpPr>
          <p:cNvPr id="101" name="Google Shape;101;p3">
            <a:extLst>
              <a:ext uri="{FF2B5EF4-FFF2-40B4-BE49-F238E27FC236}">
                <a16:creationId xmlns:a16="http://schemas.microsoft.com/office/drawing/2014/main" id="{B268E687-3219-AAE5-650F-32BCB1CE3528}"/>
              </a:ext>
            </a:extLst>
          </p:cNvPr>
          <p:cNvSpPr txBox="1">
            <a:spLocks noGrp="1"/>
          </p:cNvSpPr>
          <p:nvPr>
            <p:ph type="title"/>
          </p:nvPr>
        </p:nvSpPr>
        <p:spPr>
          <a:xfrm>
            <a:off x="2797627" y="220435"/>
            <a:ext cx="6470073" cy="67046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Play"/>
              <a:buNone/>
            </a:pPr>
            <a:r>
              <a:rPr lang="en-US" sz="3200" dirty="0">
                <a:latin typeface="+mn-lt"/>
              </a:rPr>
              <a:t>Annual Discharge – Melrose, MT</a:t>
            </a:r>
            <a:endParaRPr sz="3200" dirty="0">
              <a:latin typeface="+mn-lt"/>
            </a:endParaRPr>
          </a:p>
        </p:txBody>
      </p:sp>
      <p:sp>
        <p:nvSpPr>
          <p:cNvPr id="102" name="Google Shape;102;p3">
            <a:extLst>
              <a:ext uri="{FF2B5EF4-FFF2-40B4-BE49-F238E27FC236}">
                <a16:creationId xmlns:a16="http://schemas.microsoft.com/office/drawing/2014/main" id="{EE51FA4C-B7B5-65E5-7AE9-358FE8EC6A4D}"/>
              </a:ext>
            </a:extLst>
          </p:cNvPr>
          <p:cNvSpPr txBox="1"/>
          <p:nvPr/>
        </p:nvSpPr>
        <p:spPr>
          <a:xfrm>
            <a:off x="184067" y="580850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2. </a:t>
            </a:r>
            <a:r>
              <a:rPr lang="en-US" dirty="0"/>
              <a:t>Annual mean discharge (cfs) for the Big Hole River near Melrose, MT, 1923-2025. The horizontal line marks the 1981-2010 climate normal (mean = 979.6 cfs, SD = 372.0 cfs). Data obtained from USGS gage 06025500, </a:t>
            </a:r>
            <a:r>
              <a:rPr lang="en-US" dirty="0">
                <a:hlinkClick r:id="rId3"/>
              </a:rPr>
              <a:t>https://waterdata.usgs.gov/monitoring-location/USGS-06025500/statistics/#selectedDataTypes=daily-00060-0</a:t>
            </a:r>
            <a:r>
              <a:rPr lang="en-US" dirty="0"/>
              <a:t>. Data file: Heath_BigHole_ClimateData.xlsx, tab Plot2_AnnualQ.</a:t>
            </a:r>
            <a:endParaRPr sz="1100" i="1" dirty="0">
              <a:solidFill>
                <a:srgbClr val="FF0000"/>
              </a:solidFill>
            </a:endParaRPr>
          </a:p>
        </p:txBody>
      </p:sp>
      <p:sp>
        <p:nvSpPr>
          <p:cNvPr id="103" name="Google Shape;103;p3">
            <a:extLst>
              <a:ext uri="{FF2B5EF4-FFF2-40B4-BE49-F238E27FC236}">
                <a16:creationId xmlns:a16="http://schemas.microsoft.com/office/drawing/2014/main" id="{0B15947B-9846-BC73-61DC-B11F34E29B6D}"/>
              </a:ext>
            </a:extLst>
          </p:cNvPr>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57C83A02-60F6-000F-6AEC-33B73FAB4DCF}"/>
              </a:ext>
            </a:extLst>
          </p:cNvPr>
          <p:cNvGraphicFramePr>
            <a:graphicFrameLocks/>
          </p:cNvGraphicFramePr>
          <p:nvPr>
            <p:extLst>
              <p:ext uri="{D42A27DB-BD31-4B8C-83A1-F6EECF244321}">
                <p14:modId xmlns:p14="http://schemas.microsoft.com/office/powerpoint/2010/main" val="3541318704"/>
              </p:ext>
            </p:extLst>
          </p:nvPr>
        </p:nvGraphicFramePr>
        <p:xfrm>
          <a:off x="273132" y="1101435"/>
          <a:ext cx="10913424"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a:extLst>
              <a:ext uri="{FF2B5EF4-FFF2-40B4-BE49-F238E27FC236}">
                <a16:creationId xmlns:a16="http://schemas.microsoft.com/office/drawing/2014/main" id="{C5255879-3821-81B3-7D3C-20FABFA00EB7}"/>
              </a:ext>
            </a:extLst>
          </p:cNvPr>
          <p:cNvCxnSpPr>
            <a:cxnSpLocks/>
          </p:cNvCxnSpPr>
          <p:nvPr/>
        </p:nvCxnSpPr>
        <p:spPr>
          <a:xfrm>
            <a:off x="8694548" y="1536823"/>
            <a:ext cx="294468"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AFECCA6-2EE4-0D71-4308-859286EBE5FF}"/>
              </a:ext>
            </a:extLst>
          </p:cNvPr>
          <p:cNvSpPr txBox="1"/>
          <p:nvPr/>
        </p:nvSpPr>
        <p:spPr>
          <a:xfrm>
            <a:off x="8989016" y="1357032"/>
            <a:ext cx="1934357" cy="461665"/>
          </a:xfrm>
          <a:prstGeom prst="rect">
            <a:avLst/>
          </a:prstGeom>
          <a:noFill/>
        </p:spPr>
        <p:txBody>
          <a:bodyPr wrap="square" rtlCol="0">
            <a:spAutoFit/>
          </a:bodyPr>
          <a:lstStyle/>
          <a:p>
            <a:r>
              <a:rPr lang="en-US" sz="1200" b="1" dirty="0"/>
              <a:t>Mean: 979.6</a:t>
            </a:r>
            <a:r>
              <a:rPr lang="en-US" sz="1200" b="1" dirty="0">
                <a:solidFill>
                  <a:schemeClr val="tx1"/>
                </a:solidFill>
              </a:rPr>
              <a:t> ± 372.0 </a:t>
            </a:r>
            <a:r>
              <a:rPr lang="en-US" sz="1200" b="1" dirty="0"/>
              <a:t>cfs (1981-2010)</a:t>
            </a:r>
          </a:p>
        </p:txBody>
      </p:sp>
      <p:sp>
        <p:nvSpPr>
          <p:cNvPr id="11" name="TextBox 10">
            <a:extLst>
              <a:ext uri="{FF2B5EF4-FFF2-40B4-BE49-F238E27FC236}">
                <a16:creationId xmlns:a16="http://schemas.microsoft.com/office/drawing/2014/main" id="{9A288BBE-C935-3620-20A5-87A4767FB5A1}"/>
              </a:ext>
            </a:extLst>
          </p:cNvPr>
          <p:cNvSpPr txBox="1"/>
          <p:nvPr/>
        </p:nvSpPr>
        <p:spPr>
          <a:xfrm>
            <a:off x="7583359" y="4137911"/>
            <a:ext cx="2343236" cy="646331"/>
          </a:xfrm>
          <a:prstGeom prst="rect">
            <a:avLst/>
          </a:prstGeom>
          <a:noFill/>
        </p:spPr>
        <p:txBody>
          <a:bodyPr wrap="square" rtlCol="0">
            <a:spAutoFit/>
          </a:bodyPr>
          <a:lstStyle/>
          <a:p>
            <a:r>
              <a:rPr lang="en-US" sz="1200" b="1" dirty="0"/>
              <a:t>2000-2001: One of several low-flow years amid Western megadrought</a:t>
            </a:r>
          </a:p>
        </p:txBody>
      </p:sp>
      <p:sp>
        <p:nvSpPr>
          <p:cNvPr id="23" name="Oval 22">
            <a:extLst>
              <a:ext uri="{FF2B5EF4-FFF2-40B4-BE49-F238E27FC236}">
                <a16:creationId xmlns:a16="http://schemas.microsoft.com/office/drawing/2014/main" id="{E30468FD-9886-8AF8-A00D-EE5F2FAC6CBD}"/>
              </a:ext>
            </a:extLst>
          </p:cNvPr>
          <p:cNvSpPr/>
          <p:nvPr/>
        </p:nvSpPr>
        <p:spPr>
          <a:xfrm>
            <a:off x="8443784" y="3772930"/>
            <a:ext cx="397998" cy="345989"/>
          </a:xfrm>
          <a:prstGeom prst="ellipse">
            <a:avLst/>
          </a:prstGeom>
          <a:solidFill>
            <a:schemeClr val="accent6">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9516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970C5649-EAA5-3285-969A-A04AE1EE9618}"/>
            </a:ext>
          </a:extLst>
        </p:cNvPr>
        <p:cNvGrpSpPr/>
        <p:nvPr/>
      </p:nvGrpSpPr>
      <p:grpSpPr>
        <a:xfrm>
          <a:off x="0" y="0"/>
          <a:ext cx="0" cy="0"/>
          <a:chOff x="0" y="0"/>
          <a:chExt cx="0" cy="0"/>
        </a:xfrm>
      </p:grpSpPr>
      <p:sp>
        <p:nvSpPr>
          <p:cNvPr id="101" name="Google Shape;101;p3">
            <a:extLst>
              <a:ext uri="{FF2B5EF4-FFF2-40B4-BE49-F238E27FC236}">
                <a16:creationId xmlns:a16="http://schemas.microsoft.com/office/drawing/2014/main" id="{1E9A59DE-48B4-6E2E-3722-9BF569711B89}"/>
              </a:ext>
            </a:extLst>
          </p:cNvPr>
          <p:cNvSpPr txBox="1">
            <a:spLocks noGrp="1"/>
          </p:cNvSpPr>
          <p:nvPr>
            <p:ph type="title"/>
          </p:nvPr>
        </p:nvSpPr>
        <p:spPr>
          <a:xfrm>
            <a:off x="2832264" y="121707"/>
            <a:ext cx="6400800" cy="80902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Play"/>
              <a:buNone/>
            </a:pPr>
            <a:r>
              <a:rPr lang="en-US" sz="3600" dirty="0">
                <a:latin typeface="+mn-lt"/>
              </a:rPr>
              <a:t>August Discharge – Melrose, MT</a:t>
            </a:r>
            <a:endParaRPr sz="3600" dirty="0">
              <a:latin typeface="+mn-lt"/>
            </a:endParaRPr>
          </a:p>
        </p:txBody>
      </p:sp>
      <p:sp>
        <p:nvSpPr>
          <p:cNvPr id="102" name="Google Shape;102;p3">
            <a:extLst>
              <a:ext uri="{FF2B5EF4-FFF2-40B4-BE49-F238E27FC236}">
                <a16:creationId xmlns:a16="http://schemas.microsoft.com/office/drawing/2014/main" id="{785F4477-5EDE-B0CB-D9D0-CA08E20D1AB8}"/>
              </a:ext>
            </a:extLst>
          </p:cNvPr>
          <p:cNvSpPr txBox="1"/>
          <p:nvPr/>
        </p:nvSpPr>
        <p:spPr>
          <a:xfrm>
            <a:off x="184067" y="5808506"/>
            <a:ext cx="11697195" cy="954067"/>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3. </a:t>
            </a:r>
            <a:r>
              <a:rPr lang="en-US" dirty="0"/>
              <a:t>Mean August discharge (cfs) for the Big Hole River near Melrose, MT, 1924-2024 (1923 and 2025 excluded due to incomplete data). The horizontal line marks the 1981-2010 climate normal (mean = 389.2 cfs, SD = 221.9 cfs). Data obtained from USGS gage 06025500, </a:t>
            </a:r>
            <a:r>
              <a:rPr lang="en-US" dirty="0">
                <a:hlinkClick r:id="rId3"/>
              </a:rPr>
              <a:t>https://waterdata.usgs.gov/monitoring-location/USGS-06025500/statistics/#selectedDataTypes=daily-00060-0</a:t>
            </a:r>
            <a:r>
              <a:rPr lang="en-US" dirty="0"/>
              <a:t>. Data file: Heath_BigHole_ClimateData.xlsx, tab Plot3_AugQ.</a:t>
            </a:r>
            <a:endParaRPr sz="1100" i="1" dirty="0">
              <a:solidFill>
                <a:srgbClr val="FF0000"/>
              </a:solidFill>
            </a:endParaRPr>
          </a:p>
        </p:txBody>
      </p:sp>
      <p:sp>
        <p:nvSpPr>
          <p:cNvPr id="103" name="Google Shape;103;p3">
            <a:extLst>
              <a:ext uri="{FF2B5EF4-FFF2-40B4-BE49-F238E27FC236}">
                <a16:creationId xmlns:a16="http://schemas.microsoft.com/office/drawing/2014/main" id="{913DD572-890E-196A-94A6-E890CE81828F}"/>
              </a:ext>
            </a:extLst>
          </p:cNvPr>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14FB6CC7-885F-4B67-3A2E-5241F1B957A7}"/>
              </a:ext>
            </a:extLst>
          </p:cNvPr>
          <p:cNvGraphicFramePr>
            <a:graphicFrameLocks/>
          </p:cNvGraphicFramePr>
          <p:nvPr>
            <p:extLst>
              <p:ext uri="{D42A27DB-BD31-4B8C-83A1-F6EECF244321}">
                <p14:modId xmlns:p14="http://schemas.microsoft.com/office/powerpoint/2010/main" val="1492605106"/>
              </p:ext>
            </p:extLst>
          </p:nvPr>
        </p:nvGraphicFramePr>
        <p:xfrm>
          <a:off x="273131" y="1101435"/>
          <a:ext cx="10797639"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a:extLst>
              <a:ext uri="{FF2B5EF4-FFF2-40B4-BE49-F238E27FC236}">
                <a16:creationId xmlns:a16="http://schemas.microsoft.com/office/drawing/2014/main" id="{B39C60CA-BD47-480E-D940-0E8653F53571}"/>
              </a:ext>
            </a:extLst>
          </p:cNvPr>
          <p:cNvCxnSpPr>
            <a:cxnSpLocks/>
          </p:cNvCxnSpPr>
          <p:nvPr/>
        </p:nvCxnSpPr>
        <p:spPr>
          <a:xfrm>
            <a:off x="6760029" y="4203542"/>
            <a:ext cx="2694214"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25BEBF6-953B-E361-9517-06A10964B4ED}"/>
              </a:ext>
            </a:extLst>
          </p:cNvPr>
          <p:cNvCxnSpPr>
            <a:cxnSpLocks/>
          </p:cNvCxnSpPr>
          <p:nvPr/>
        </p:nvCxnSpPr>
        <p:spPr>
          <a:xfrm>
            <a:off x="8553528" y="1565027"/>
            <a:ext cx="294468"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9360AFE7-8C11-B5FD-8396-007805B3E021}"/>
              </a:ext>
            </a:extLst>
          </p:cNvPr>
          <p:cNvSpPr/>
          <p:nvPr/>
        </p:nvSpPr>
        <p:spPr>
          <a:xfrm>
            <a:off x="8904157" y="4564505"/>
            <a:ext cx="328907" cy="217357"/>
          </a:xfrm>
          <a:prstGeom prst="ellipse">
            <a:avLst/>
          </a:prstGeom>
          <a:solidFill>
            <a:srgbClr val="C92AD1">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58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B251D6C8-5C2E-865B-9124-D3218BF91499}"/>
            </a:ext>
          </a:extLst>
        </p:cNvPr>
        <p:cNvGrpSpPr/>
        <p:nvPr/>
      </p:nvGrpSpPr>
      <p:grpSpPr>
        <a:xfrm>
          <a:off x="0" y="0"/>
          <a:ext cx="0" cy="0"/>
          <a:chOff x="0" y="0"/>
          <a:chExt cx="0" cy="0"/>
        </a:xfrm>
      </p:grpSpPr>
      <p:sp>
        <p:nvSpPr>
          <p:cNvPr id="101" name="Google Shape;101;p3">
            <a:extLst>
              <a:ext uri="{FF2B5EF4-FFF2-40B4-BE49-F238E27FC236}">
                <a16:creationId xmlns:a16="http://schemas.microsoft.com/office/drawing/2014/main" id="{C137A160-934C-A3CA-0AC4-867F388E8FDC}"/>
              </a:ext>
            </a:extLst>
          </p:cNvPr>
          <p:cNvSpPr txBox="1">
            <a:spLocks noGrp="1"/>
          </p:cNvSpPr>
          <p:nvPr>
            <p:ph type="title"/>
          </p:nvPr>
        </p:nvSpPr>
        <p:spPr>
          <a:xfrm>
            <a:off x="2319081" y="95744"/>
            <a:ext cx="7427166" cy="95374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Play"/>
              <a:buNone/>
            </a:pPr>
            <a:r>
              <a:rPr lang="en-US" sz="3200" dirty="0">
                <a:latin typeface="+mn-lt"/>
              </a:rPr>
              <a:t>Mean Annual Precipitation – Glen, MT</a:t>
            </a:r>
            <a:endParaRPr sz="3200" dirty="0">
              <a:latin typeface="+mn-lt"/>
            </a:endParaRPr>
          </a:p>
        </p:txBody>
      </p:sp>
      <p:sp>
        <p:nvSpPr>
          <p:cNvPr id="102" name="Google Shape;102;p3">
            <a:extLst>
              <a:ext uri="{FF2B5EF4-FFF2-40B4-BE49-F238E27FC236}">
                <a16:creationId xmlns:a16="http://schemas.microsoft.com/office/drawing/2014/main" id="{9B99B3B3-B774-717B-FCB4-F0DE963331F7}"/>
              </a:ext>
            </a:extLst>
          </p:cNvPr>
          <p:cNvSpPr txBox="1"/>
          <p:nvPr/>
        </p:nvSpPr>
        <p:spPr>
          <a:xfrm>
            <a:off x="184067" y="580850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4. </a:t>
            </a:r>
            <a:r>
              <a:rPr lang="en-US" dirty="0"/>
              <a:t>Mean annual precipitation (mm) at Glen, MT, 1895-2025. The horizontal line marks the 1981-2010 climate normal (mean = 234.6 mm, SD = 52.7 mm). Data obtained from the PRISM Climate Group gridded dataset (4 km resolution, AN91m), </a:t>
            </a:r>
            <a:r>
              <a:rPr lang="en-US" dirty="0">
                <a:hlinkClick r:id="rId3"/>
              </a:rPr>
              <a:t>https://prism.oregonstate.edu/</a:t>
            </a:r>
            <a:r>
              <a:rPr lang="en-US" dirty="0"/>
              <a:t>, for the coordinates 45.4686°N, 112.6561°W. Data file: Heath_BigHole_ClimateData.xlsx, tab Plot4_AnnualPrecip.</a:t>
            </a:r>
            <a:endParaRPr sz="1100" i="1" dirty="0">
              <a:solidFill>
                <a:srgbClr val="FF0000"/>
              </a:solidFill>
            </a:endParaRPr>
          </a:p>
        </p:txBody>
      </p:sp>
      <p:sp>
        <p:nvSpPr>
          <p:cNvPr id="103" name="Google Shape;103;p3">
            <a:extLst>
              <a:ext uri="{FF2B5EF4-FFF2-40B4-BE49-F238E27FC236}">
                <a16:creationId xmlns:a16="http://schemas.microsoft.com/office/drawing/2014/main" id="{70CED8C5-B6EB-215B-6582-EACC473E6012}"/>
              </a:ext>
            </a:extLst>
          </p:cNvPr>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0AF2421D-0155-B53A-65E9-7866D7FDE206}"/>
              </a:ext>
            </a:extLst>
          </p:cNvPr>
          <p:cNvGraphicFramePr>
            <a:graphicFrameLocks/>
          </p:cNvGraphicFramePr>
          <p:nvPr>
            <p:extLst>
              <p:ext uri="{D42A27DB-BD31-4B8C-83A1-F6EECF244321}">
                <p14:modId xmlns:p14="http://schemas.microsoft.com/office/powerpoint/2010/main" val="3927465578"/>
              </p:ext>
            </p:extLst>
          </p:nvPr>
        </p:nvGraphicFramePr>
        <p:xfrm>
          <a:off x="273131" y="1101435"/>
          <a:ext cx="10913423"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a:extLst>
              <a:ext uri="{FF2B5EF4-FFF2-40B4-BE49-F238E27FC236}">
                <a16:creationId xmlns:a16="http://schemas.microsoft.com/office/drawing/2014/main" id="{8D3B1F01-E997-1784-DB6B-7491547B53AB}"/>
              </a:ext>
            </a:extLst>
          </p:cNvPr>
          <p:cNvCxnSpPr>
            <a:cxnSpLocks/>
          </p:cNvCxnSpPr>
          <p:nvPr/>
        </p:nvCxnSpPr>
        <p:spPr>
          <a:xfrm>
            <a:off x="7495309" y="3429000"/>
            <a:ext cx="201558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322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2D31903F-0B75-CF9C-F255-A1FF0817ED17}"/>
            </a:ext>
          </a:extLst>
        </p:cNvPr>
        <p:cNvGrpSpPr/>
        <p:nvPr/>
      </p:nvGrpSpPr>
      <p:grpSpPr>
        <a:xfrm>
          <a:off x="0" y="0"/>
          <a:ext cx="0" cy="0"/>
          <a:chOff x="0" y="0"/>
          <a:chExt cx="0" cy="0"/>
        </a:xfrm>
      </p:grpSpPr>
      <p:sp>
        <p:nvSpPr>
          <p:cNvPr id="101" name="Google Shape;101;p3">
            <a:extLst>
              <a:ext uri="{FF2B5EF4-FFF2-40B4-BE49-F238E27FC236}">
                <a16:creationId xmlns:a16="http://schemas.microsoft.com/office/drawing/2014/main" id="{353BEA84-07FF-0564-BE25-1C774ECE7290}"/>
              </a:ext>
            </a:extLst>
          </p:cNvPr>
          <p:cNvSpPr txBox="1">
            <a:spLocks noGrp="1"/>
          </p:cNvSpPr>
          <p:nvPr>
            <p:ph type="title"/>
          </p:nvPr>
        </p:nvSpPr>
        <p:spPr>
          <a:xfrm>
            <a:off x="2401387" y="164105"/>
            <a:ext cx="7262553" cy="7637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Play"/>
              <a:buNone/>
            </a:pPr>
            <a:r>
              <a:rPr lang="en-US" sz="3200" dirty="0">
                <a:latin typeface="+mn-lt"/>
              </a:rPr>
              <a:t>Mean Annual Temperature – Glen, MT</a:t>
            </a:r>
            <a:endParaRPr sz="3200" dirty="0">
              <a:latin typeface="+mn-lt"/>
            </a:endParaRPr>
          </a:p>
        </p:txBody>
      </p:sp>
      <p:sp>
        <p:nvSpPr>
          <p:cNvPr id="102" name="Google Shape;102;p3">
            <a:extLst>
              <a:ext uri="{FF2B5EF4-FFF2-40B4-BE49-F238E27FC236}">
                <a16:creationId xmlns:a16="http://schemas.microsoft.com/office/drawing/2014/main" id="{B66BC2D1-C1B7-6760-1DF1-BEBB30D88C35}"/>
              </a:ext>
            </a:extLst>
          </p:cNvPr>
          <p:cNvSpPr txBox="1"/>
          <p:nvPr/>
        </p:nvSpPr>
        <p:spPr>
          <a:xfrm>
            <a:off x="184067" y="580850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5. </a:t>
            </a:r>
            <a:r>
              <a:rPr lang="en-US" dirty="0"/>
              <a:t>Mean annual air temperature (°C) at Glen, MT, 1895-2025. The horizontal line marks the 1981-2010 climate normal (mean = 5.98°C, SD = 0.83°C). Data obtained from the PRISM Climate Group gridded dataset (4 km resolution, AN91m), </a:t>
            </a:r>
            <a:r>
              <a:rPr lang="en-US" dirty="0">
                <a:hlinkClick r:id="rId3"/>
              </a:rPr>
              <a:t>https://prism.oregonstate.edu/</a:t>
            </a:r>
            <a:r>
              <a:rPr lang="en-US" dirty="0"/>
              <a:t>, for the coordinates 45.4686°N, 112.6561°W. Data file: Heath_BigHole_ClimateData.xlsx, tab Plot5_AnnualTemp.</a:t>
            </a:r>
            <a:endParaRPr sz="1100" i="1" dirty="0">
              <a:solidFill>
                <a:srgbClr val="FF0000"/>
              </a:solidFill>
            </a:endParaRPr>
          </a:p>
        </p:txBody>
      </p:sp>
      <p:sp>
        <p:nvSpPr>
          <p:cNvPr id="103" name="Google Shape;103;p3">
            <a:extLst>
              <a:ext uri="{FF2B5EF4-FFF2-40B4-BE49-F238E27FC236}">
                <a16:creationId xmlns:a16="http://schemas.microsoft.com/office/drawing/2014/main" id="{02BF9F42-6E86-9701-987D-CF1C3DB7AF3C}"/>
              </a:ext>
            </a:extLst>
          </p:cNvPr>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34B4873B-4767-AAB4-CAF3-8E92DC03ED17}"/>
              </a:ext>
            </a:extLst>
          </p:cNvPr>
          <p:cNvGraphicFramePr>
            <a:graphicFrameLocks/>
          </p:cNvGraphicFramePr>
          <p:nvPr>
            <p:extLst>
              <p:ext uri="{D42A27DB-BD31-4B8C-83A1-F6EECF244321}">
                <p14:modId xmlns:p14="http://schemas.microsoft.com/office/powerpoint/2010/main" val="1168309301"/>
              </p:ext>
            </p:extLst>
          </p:nvPr>
        </p:nvGraphicFramePr>
        <p:xfrm>
          <a:off x="273132" y="1101436"/>
          <a:ext cx="10913424"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8" name="Straight Connector 7">
            <a:extLst>
              <a:ext uri="{FF2B5EF4-FFF2-40B4-BE49-F238E27FC236}">
                <a16:creationId xmlns:a16="http://schemas.microsoft.com/office/drawing/2014/main" id="{BC9D3160-FD8F-6B14-0266-F2FA6C44B8A6}"/>
              </a:ext>
            </a:extLst>
          </p:cNvPr>
          <p:cNvCxnSpPr>
            <a:cxnSpLocks/>
          </p:cNvCxnSpPr>
          <p:nvPr/>
        </p:nvCxnSpPr>
        <p:spPr>
          <a:xfrm>
            <a:off x="7454537" y="3291840"/>
            <a:ext cx="2020389"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651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D2EE310D-506B-A925-DE02-303000B526F3}"/>
            </a:ext>
          </a:extLst>
        </p:cNvPr>
        <p:cNvGrpSpPr/>
        <p:nvPr/>
      </p:nvGrpSpPr>
      <p:grpSpPr>
        <a:xfrm>
          <a:off x="0" y="0"/>
          <a:ext cx="0" cy="0"/>
          <a:chOff x="0" y="0"/>
          <a:chExt cx="0" cy="0"/>
        </a:xfrm>
      </p:grpSpPr>
      <p:sp>
        <p:nvSpPr>
          <p:cNvPr id="101" name="Google Shape;101;p3">
            <a:extLst>
              <a:ext uri="{FF2B5EF4-FFF2-40B4-BE49-F238E27FC236}">
                <a16:creationId xmlns:a16="http://schemas.microsoft.com/office/drawing/2014/main" id="{40C48F10-02AE-495C-3BEE-3E355C474222}"/>
              </a:ext>
            </a:extLst>
          </p:cNvPr>
          <p:cNvSpPr txBox="1">
            <a:spLocks noGrp="1"/>
          </p:cNvSpPr>
          <p:nvPr>
            <p:ph type="title"/>
          </p:nvPr>
        </p:nvSpPr>
        <p:spPr>
          <a:xfrm>
            <a:off x="2753193" y="121708"/>
            <a:ext cx="6685614" cy="8537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Play"/>
              <a:buNone/>
            </a:pPr>
            <a:r>
              <a:rPr lang="en-US" sz="3200" dirty="0">
                <a:latin typeface="+mn-lt"/>
              </a:rPr>
              <a:t>Mean July Temperature – Glen, MT</a:t>
            </a:r>
            <a:endParaRPr sz="3200" dirty="0">
              <a:latin typeface="+mn-lt"/>
            </a:endParaRPr>
          </a:p>
        </p:txBody>
      </p:sp>
      <p:sp>
        <p:nvSpPr>
          <p:cNvPr id="102" name="Google Shape;102;p3">
            <a:extLst>
              <a:ext uri="{FF2B5EF4-FFF2-40B4-BE49-F238E27FC236}">
                <a16:creationId xmlns:a16="http://schemas.microsoft.com/office/drawing/2014/main" id="{924AEEC0-9BDF-EFF0-E611-9EEEBBE8A59C}"/>
              </a:ext>
            </a:extLst>
          </p:cNvPr>
          <p:cNvSpPr txBox="1"/>
          <p:nvPr/>
        </p:nvSpPr>
        <p:spPr>
          <a:xfrm>
            <a:off x="184067" y="580850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6. </a:t>
            </a:r>
            <a:r>
              <a:rPr lang="en-US" dirty="0"/>
              <a:t>Mean July air temperature (°C) at Glen, MT, 1895-2025. The horizontal line marks the 1981-2010 climate normal (mean = 18.21°C, SD = 1.77°C). Data obtained from the PRISM Climate Group gridded dataset (4 km resolution, AN91m), </a:t>
            </a:r>
            <a:r>
              <a:rPr lang="en-US" dirty="0">
                <a:hlinkClick r:id="rId3"/>
              </a:rPr>
              <a:t>https://prism.oregonstate.edu/</a:t>
            </a:r>
            <a:r>
              <a:rPr lang="en-US" dirty="0"/>
              <a:t>, for the coordinates 45.4686°N, 112.6561°W. Data file: Heath_BigHole_ClimateData.xlsx, tab Plot6_JulyMeanTemp.</a:t>
            </a:r>
            <a:endParaRPr sz="1100" i="1" dirty="0">
              <a:solidFill>
                <a:srgbClr val="FF0000"/>
              </a:solidFill>
            </a:endParaRPr>
          </a:p>
        </p:txBody>
      </p:sp>
      <p:sp>
        <p:nvSpPr>
          <p:cNvPr id="103" name="Google Shape;103;p3">
            <a:extLst>
              <a:ext uri="{FF2B5EF4-FFF2-40B4-BE49-F238E27FC236}">
                <a16:creationId xmlns:a16="http://schemas.microsoft.com/office/drawing/2014/main" id="{07B3BE9B-136B-13FE-14EF-2279974CFBAB}"/>
              </a:ext>
            </a:extLst>
          </p:cNvPr>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43329836-F8AF-1341-EF18-52616C3E4FFF}"/>
              </a:ext>
            </a:extLst>
          </p:cNvPr>
          <p:cNvGraphicFramePr>
            <a:graphicFrameLocks/>
          </p:cNvGraphicFramePr>
          <p:nvPr>
            <p:extLst>
              <p:ext uri="{D42A27DB-BD31-4B8C-83A1-F6EECF244321}">
                <p14:modId xmlns:p14="http://schemas.microsoft.com/office/powerpoint/2010/main" val="1543298481"/>
              </p:ext>
            </p:extLst>
          </p:nvPr>
        </p:nvGraphicFramePr>
        <p:xfrm>
          <a:off x="273131" y="1101435"/>
          <a:ext cx="10913423"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a:extLst>
              <a:ext uri="{FF2B5EF4-FFF2-40B4-BE49-F238E27FC236}">
                <a16:creationId xmlns:a16="http://schemas.microsoft.com/office/drawing/2014/main" id="{93023CEB-6E59-2B91-09D7-4E34E5E671CD}"/>
              </a:ext>
            </a:extLst>
          </p:cNvPr>
          <p:cNvCxnSpPr>
            <a:cxnSpLocks/>
          </p:cNvCxnSpPr>
          <p:nvPr/>
        </p:nvCxnSpPr>
        <p:spPr>
          <a:xfrm>
            <a:off x="7450667" y="3234803"/>
            <a:ext cx="198814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D6D3078-AF0E-7F4F-868E-8B36FE877412}"/>
              </a:ext>
            </a:extLst>
          </p:cNvPr>
          <p:cNvCxnSpPr>
            <a:cxnSpLocks/>
          </p:cNvCxnSpPr>
          <p:nvPr/>
        </p:nvCxnSpPr>
        <p:spPr>
          <a:xfrm>
            <a:off x="8290560" y="2052320"/>
            <a:ext cx="784167" cy="122844"/>
          </a:xfrm>
          <a:prstGeom prst="straightConnector1">
            <a:avLst/>
          </a:prstGeom>
          <a:ln w="44450">
            <a:solidFill>
              <a:srgbClr val="25849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864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1B93B8BD-791A-6D98-4CC5-484467369818}"/>
            </a:ext>
          </a:extLst>
        </p:cNvPr>
        <p:cNvGrpSpPr/>
        <p:nvPr/>
      </p:nvGrpSpPr>
      <p:grpSpPr>
        <a:xfrm>
          <a:off x="0" y="0"/>
          <a:ext cx="0" cy="0"/>
          <a:chOff x="0" y="0"/>
          <a:chExt cx="0" cy="0"/>
        </a:xfrm>
      </p:grpSpPr>
      <p:sp>
        <p:nvSpPr>
          <p:cNvPr id="101" name="Google Shape;101;p3">
            <a:extLst>
              <a:ext uri="{FF2B5EF4-FFF2-40B4-BE49-F238E27FC236}">
                <a16:creationId xmlns:a16="http://schemas.microsoft.com/office/drawing/2014/main" id="{30803AE4-0908-194C-ACE9-E9965511288C}"/>
              </a:ext>
            </a:extLst>
          </p:cNvPr>
          <p:cNvSpPr txBox="1">
            <a:spLocks noGrp="1"/>
          </p:cNvSpPr>
          <p:nvPr>
            <p:ph type="title"/>
          </p:nvPr>
        </p:nvSpPr>
        <p:spPr>
          <a:xfrm>
            <a:off x="2377888" y="153835"/>
            <a:ext cx="7436224" cy="76056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Play"/>
              <a:buNone/>
            </a:pPr>
            <a:r>
              <a:rPr lang="en-US" sz="3200" dirty="0">
                <a:latin typeface="+mn-lt"/>
              </a:rPr>
              <a:t>Maximum July Temperature – Glen, MT</a:t>
            </a:r>
            <a:endParaRPr sz="3200" dirty="0">
              <a:latin typeface="+mn-lt"/>
            </a:endParaRPr>
          </a:p>
        </p:txBody>
      </p:sp>
      <p:sp>
        <p:nvSpPr>
          <p:cNvPr id="102" name="Google Shape;102;p3">
            <a:extLst>
              <a:ext uri="{FF2B5EF4-FFF2-40B4-BE49-F238E27FC236}">
                <a16:creationId xmlns:a16="http://schemas.microsoft.com/office/drawing/2014/main" id="{CC828965-488E-B638-BB8A-A1AA2AC48AFE}"/>
              </a:ext>
            </a:extLst>
          </p:cNvPr>
          <p:cNvSpPr txBox="1"/>
          <p:nvPr/>
        </p:nvSpPr>
        <p:spPr>
          <a:xfrm>
            <a:off x="184067" y="5808506"/>
            <a:ext cx="11697195" cy="738623"/>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7. </a:t>
            </a:r>
            <a:r>
              <a:rPr lang="en-US" dirty="0"/>
              <a:t>Mean of daily maximum July air temperature (°C) at Glen, MT, 1895-2025. The horizontal line marks the 1981-2010 climate normal (mean = 28.53°C, SD = 2.61°C). Data obtained from the PRISM Climate Group gridded dataset (4 km resolution, AN91m), </a:t>
            </a:r>
            <a:r>
              <a:rPr lang="en-US" dirty="0">
                <a:hlinkClick r:id="rId3"/>
              </a:rPr>
              <a:t>https://prism.oregonstate.edu/</a:t>
            </a:r>
            <a:r>
              <a:rPr lang="en-US" dirty="0"/>
              <a:t>, for the coordinates 45.4686°N, 112.6561°W. Data file: Heath_BigHole_ClimateData.xlsx, tab Plot7_JulyMaxTemp.</a:t>
            </a:r>
            <a:endParaRPr sz="1100" i="1" dirty="0">
              <a:solidFill>
                <a:srgbClr val="FF0000"/>
              </a:solidFill>
            </a:endParaRPr>
          </a:p>
        </p:txBody>
      </p:sp>
      <p:sp>
        <p:nvSpPr>
          <p:cNvPr id="103" name="Google Shape;103;p3">
            <a:extLst>
              <a:ext uri="{FF2B5EF4-FFF2-40B4-BE49-F238E27FC236}">
                <a16:creationId xmlns:a16="http://schemas.microsoft.com/office/drawing/2014/main" id="{EB202F68-C585-CA62-0740-BBE78156CDAD}"/>
              </a:ext>
            </a:extLst>
          </p:cNvPr>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B2C39019-E40E-65C9-8D28-EFAB3B396995}"/>
              </a:ext>
            </a:extLst>
          </p:cNvPr>
          <p:cNvGraphicFramePr>
            <a:graphicFrameLocks/>
          </p:cNvGraphicFramePr>
          <p:nvPr>
            <p:extLst>
              <p:ext uri="{D42A27DB-BD31-4B8C-83A1-F6EECF244321}">
                <p14:modId xmlns:p14="http://schemas.microsoft.com/office/powerpoint/2010/main" val="1899826442"/>
              </p:ext>
            </p:extLst>
          </p:nvPr>
        </p:nvGraphicFramePr>
        <p:xfrm>
          <a:off x="273132" y="1101435"/>
          <a:ext cx="10913424"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a:extLst>
              <a:ext uri="{FF2B5EF4-FFF2-40B4-BE49-F238E27FC236}">
                <a16:creationId xmlns:a16="http://schemas.microsoft.com/office/drawing/2014/main" id="{2842012C-F9EC-1B36-0A42-E935C3AEF365}"/>
              </a:ext>
            </a:extLst>
          </p:cNvPr>
          <p:cNvCxnSpPr/>
          <p:nvPr/>
        </p:nvCxnSpPr>
        <p:spPr>
          <a:xfrm>
            <a:off x="7443387" y="3170490"/>
            <a:ext cx="2008262"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7CF317B1-C133-88A1-B0D5-E4B9927BB04D}"/>
              </a:ext>
            </a:extLst>
          </p:cNvPr>
          <p:cNvCxnSpPr>
            <a:cxnSpLocks/>
          </p:cNvCxnSpPr>
          <p:nvPr/>
        </p:nvCxnSpPr>
        <p:spPr>
          <a:xfrm>
            <a:off x="8321040" y="2075003"/>
            <a:ext cx="792480" cy="139877"/>
          </a:xfrm>
          <a:prstGeom prst="straightConnector1">
            <a:avLst/>
          </a:prstGeom>
          <a:ln w="44450">
            <a:solidFill>
              <a:srgbClr val="B48207"/>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9617878-C1ED-ED10-F448-C9EF22BA7C95}"/>
              </a:ext>
            </a:extLst>
          </p:cNvPr>
          <p:cNvSpPr txBox="1"/>
          <p:nvPr/>
        </p:nvSpPr>
        <p:spPr>
          <a:xfrm>
            <a:off x="7258798" y="1723189"/>
            <a:ext cx="1188720" cy="646331"/>
          </a:xfrm>
          <a:prstGeom prst="rect">
            <a:avLst/>
          </a:prstGeom>
          <a:noFill/>
        </p:spPr>
        <p:txBody>
          <a:bodyPr wrap="square" rtlCol="0">
            <a:spAutoFit/>
          </a:bodyPr>
          <a:lstStyle/>
          <a:p>
            <a:r>
              <a:rPr lang="en-US" sz="1200" b="1" dirty="0"/>
              <a:t>2007: Hottest July max on record</a:t>
            </a:r>
          </a:p>
        </p:txBody>
      </p:sp>
    </p:spTree>
    <p:extLst>
      <p:ext uri="{BB962C8B-B14F-4D97-AF65-F5344CB8AC3E}">
        <p14:creationId xmlns:p14="http://schemas.microsoft.com/office/powerpoint/2010/main" val="1488640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AA6C1913-8309-891C-9AA5-C8E5868E5E89}"/>
            </a:ext>
          </a:extLst>
        </p:cNvPr>
        <p:cNvGrpSpPr/>
        <p:nvPr/>
      </p:nvGrpSpPr>
      <p:grpSpPr>
        <a:xfrm>
          <a:off x="0" y="0"/>
          <a:ext cx="0" cy="0"/>
          <a:chOff x="0" y="0"/>
          <a:chExt cx="0" cy="0"/>
        </a:xfrm>
      </p:grpSpPr>
      <p:sp>
        <p:nvSpPr>
          <p:cNvPr id="101" name="Google Shape;101;p3">
            <a:extLst>
              <a:ext uri="{FF2B5EF4-FFF2-40B4-BE49-F238E27FC236}">
                <a16:creationId xmlns:a16="http://schemas.microsoft.com/office/drawing/2014/main" id="{A5067700-5E1D-3B58-0219-0A366F10E201}"/>
              </a:ext>
            </a:extLst>
          </p:cNvPr>
          <p:cNvSpPr txBox="1">
            <a:spLocks noGrp="1"/>
          </p:cNvSpPr>
          <p:nvPr>
            <p:ph type="title"/>
          </p:nvPr>
        </p:nvSpPr>
        <p:spPr>
          <a:xfrm>
            <a:off x="1004802" y="200183"/>
            <a:ext cx="10055724" cy="67046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Play"/>
              <a:buNone/>
            </a:pPr>
            <a:r>
              <a:rPr lang="en-US" sz="3200" dirty="0">
                <a:latin typeface="+mn-lt"/>
              </a:rPr>
              <a:t>April 1 Snow Water Equivalent – Dark Horse Lake, MT</a:t>
            </a:r>
            <a:endParaRPr sz="3200" dirty="0">
              <a:latin typeface="+mn-lt"/>
            </a:endParaRPr>
          </a:p>
        </p:txBody>
      </p:sp>
      <p:sp>
        <p:nvSpPr>
          <p:cNvPr id="102" name="Google Shape;102;p3">
            <a:extLst>
              <a:ext uri="{FF2B5EF4-FFF2-40B4-BE49-F238E27FC236}">
                <a16:creationId xmlns:a16="http://schemas.microsoft.com/office/drawing/2014/main" id="{93F3774D-EE14-3775-D042-F21576178215}"/>
              </a:ext>
            </a:extLst>
          </p:cNvPr>
          <p:cNvSpPr txBox="1"/>
          <p:nvPr/>
        </p:nvSpPr>
        <p:spPr>
          <a:xfrm>
            <a:off x="184067" y="5808506"/>
            <a:ext cx="11697195" cy="954067"/>
          </a:xfrm>
          <a:prstGeom prst="rect">
            <a:avLst/>
          </a:prstGeom>
          <a:noFill/>
          <a:ln>
            <a:noFill/>
          </a:ln>
        </p:spPr>
        <p:txBody>
          <a:bodyPr spcFirstLastPara="1" wrap="square" lIns="91425" tIns="45700" rIns="91425" bIns="45700" anchor="t" anchorCtr="0">
            <a:spAutoFit/>
          </a:bodyPr>
          <a:lstStyle/>
          <a:p>
            <a:pPr lvl="0"/>
            <a:r>
              <a:rPr lang="en-US" b="1" dirty="0">
                <a:solidFill>
                  <a:schemeClr val="dk1"/>
                </a:solidFill>
                <a:latin typeface="Arial"/>
                <a:ea typeface="Arial"/>
                <a:cs typeface="Arial"/>
                <a:sym typeface="Arial"/>
              </a:rPr>
              <a:t>Plot 8. </a:t>
            </a:r>
            <a:r>
              <a:rPr lang="en-US" dirty="0"/>
              <a:t>April 1 snow water equivalent (inches) at Dark Horse Lake SNOTEL station (Big Hole River headwaters), water years 1981–2026. Selected as most relevant to Arctic Grayling habitat since headwaters snowpack drives baseflow to the mainstem during critical low-flow summer months. Data: USDA NRCS National Water and Climate Center, </a:t>
            </a:r>
            <a:r>
              <a:rPr lang="en-US" dirty="0">
                <a:hlinkClick r:id="rId3"/>
              </a:rPr>
              <a:t>https://wcc.sc.egov.usda.gov/nwcc/rgrpt?report=snowcourse&amp;state=MT</a:t>
            </a:r>
            <a:r>
              <a:rPr lang="en-US" dirty="0"/>
              <a:t>. File: Heath_BigHole_ClimateData.xlsx, tab Plot8_SWE.</a:t>
            </a:r>
            <a:endParaRPr sz="1100" i="1" dirty="0">
              <a:solidFill>
                <a:srgbClr val="FF0000"/>
              </a:solidFill>
            </a:endParaRPr>
          </a:p>
        </p:txBody>
      </p:sp>
      <p:sp>
        <p:nvSpPr>
          <p:cNvPr id="103" name="Google Shape;103;p3">
            <a:extLst>
              <a:ext uri="{FF2B5EF4-FFF2-40B4-BE49-F238E27FC236}">
                <a16:creationId xmlns:a16="http://schemas.microsoft.com/office/drawing/2014/main" id="{5C47DC6A-205C-877B-1437-44306377AB21}"/>
              </a:ext>
            </a:extLst>
          </p:cNvPr>
          <p:cNvSpPr/>
          <p:nvPr/>
        </p:nvSpPr>
        <p:spPr>
          <a:xfrm>
            <a:off x="273132" y="1101436"/>
            <a:ext cx="10913424" cy="4655127"/>
          </a:xfrm>
          <a:prstGeom prst="rect">
            <a:avLst/>
          </a:prstGeom>
          <a:no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2" name="Chart 1">
            <a:extLst>
              <a:ext uri="{FF2B5EF4-FFF2-40B4-BE49-F238E27FC236}">
                <a16:creationId xmlns:a16="http://schemas.microsoft.com/office/drawing/2014/main" id="{EEAE801E-A4D8-91E1-2193-7F1C88CC4198}"/>
              </a:ext>
            </a:extLst>
          </p:cNvPr>
          <p:cNvGraphicFramePr>
            <a:graphicFrameLocks/>
          </p:cNvGraphicFramePr>
          <p:nvPr>
            <p:extLst>
              <p:ext uri="{D42A27DB-BD31-4B8C-83A1-F6EECF244321}">
                <p14:modId xmlns:p14="http://schemas.microsoft.com/office/powerpoint/2010/main" val="3739898768"/>
              </p:ext>
            </p:extLst>
          </p:nvPr>
        </p:nvGraphicFramePr>
        <p:xfrm>
          <a:off x="273132" y="1101436"/>
          <a:ext cx="10913424" cy="465512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Arrow Connector 3">
            <a:extLst>
              <a:ext uri="{FF2B5EF4-FFF2-40B4-BE49-F238E27FC236}">
                <a16:creationId xmlns:a16="http://schemas.microsoft.com/office/drawing/2014/main" id="{D1F54274-21D0-4719-E624-7A0538935240}"/>
              </a:ext>
            </a:extLst>
          </p:cNvPr>
          <p:cNvCxnSpPr>
            <a:cxnSpLocks/>
            <a:stCxn id="5" idx="3"/>
          </p:cNvCxnSpPr>
          <p:nvPr/>
        </p:nvCxnSpPr>
        <p:spPr>
          <a:xfrm>
            <a:off x="4120444" y="4622211"/>
            <a:ext cx="857956" cy="62678"/>
          </a:xfrm>
          <a:prstGeom prst="straightConnector1">
            <a:avLst/>
          </a:prstGeom>
          <a:ln w="44450">
            <a:solidFill>
              <a:srgbClr val="8C848F"/>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A78007F-8FF6-F80D-3E92-D3C8F63D3959}"/>
              </a:ext>
            </a:extLst>
          </p:cNvPr>
          <p:cNvSpPr txBox="1"/>
          <p:nvPr/>
        </p:nvSpPr>
        <p:spPr>
          <a:xfrm>
            <a:off x="2190044" y="4391378"/>
            <a:ext cx="1930400" cy="461665"/>
          </a:xfrm>
          <a:prstGeom prst="rect">
            <a:avLst/>
          </a:prstGeom>
          <a:noFill/>
        </p:spPr>
        <p:txBody>
          <a:bodyPr wrap="square" rtlCol="0">
            <a:spAutoFit/>
          </a:bodyPr>
          <a:lstStyle/>
          <a:p>
            <a:r>
              <a:rPr lang="en-US" sz="1200" b="1" dirty="0"/>
              <a:t>2001: Lowest snowpack on record</a:t>
            </a:r>
          </a:p>
        </p:txBody>
      </p:sp>
    </p:spTree>
    <p:extLst>
      <p:ext uri="{BB962C8B-B14F-4D97-AF65-F5344CB8AC3E}">
        <p14:creationId xmlns:p14="http://schemas.microsoft.com/office/powerpoint/2010/main" val="386445977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764</TotalTime>
  <Words>1506</Words>
  <Application>Microsoft Macintosh PowerPoint</Application>
  <PresentationFormat>Widescreen</PresentationFormat>
  <Paragraphs>90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Play</vt:lpstr>
      <vt:lpstr>Arial</vt:lpstr>
      <vt:lpstr>Office Theme</vt:lpstr>
      <vt:lpstr>Big Hole Watershed Data Slides  Trevor Heath, Earth 450, 20 July 2026</vt:lpstr>
      <vt:lpstr>Annual Water Temperature – Melrose, MT</vt:lpstr>
      <vt:lpstr>Annual Discharge – Melrose, MT</vt:lpstr>
      <vt:lpstr>August Discharge – Melrose, MT</vt:lpstr>
      <vt:lpstr>Mean Annual Precipitation – Glen, MT</vt:lpstr>
      <vt:lpstr>Mean Annual Temperature – Glen, MT</vt:lpstr>
      <vt:lpstr>Mean July Temperature – Glen, MT</vt:lpstr>
      <vt:lpstr>Maximum July Temperature – Glen, MT</vt:lpstr>
      <vt:lpstr>April 1 Snow Water Equivalent – Dark Horse Lake, MT</vt:lpstr>
      <vt:lpstr>Significant Events: Big Hole Watershed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Levin, Naomi</dc:creator>
  <cp:lastModifiedBy>Heath, Trevor</cp:lastModifiedBy>
  <cp:revision>7</cp:revision>
  <dcterms:created xsi:type="dcterms:W3CDTF">2026-07-10T19:42:44Z</dcterms:created>
  <dcterms:modified xsi:type="dcterms:W3CDTF">2026-07-21T06:45:21Z</dcterms:modified>
</cp:coreProperties>
</file>